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67" r:id="rId2"/>
    <p:sldId id="320" r:id="rId3"/>
    <p:sldId id="318" r:id="rId4"/>
    <p:sldId id="319" r:id="rId5"/>
    <p:sldId id="323" r:id="rId6"/>
    <p:sldId id="324" r:id="rId7"/>
    <p:sldId id="268" r:id="rId8"/>
    <p:sldId id="269" r:id="rId9"/>
    <p:sldId id="283" r:id="rId10"/>
    <p:sldId id="312" r:id="rId11"/>
    <p:sldId id="286" r:id="rId12"/>
    <p:sldId id="287" r:id="rId13"/>
    <p:sldId id="288" r:id="rId14"/>
    <p:sldId id="289" r:id="rId15"/>
    <p:sldId id="292" r:id="rId16"/>
    <p:sldId id="316" r:id="rId17"/>
    <p:sldId id="294" r:id="rId18"/>
    <p:sldId id="296" r:id="rId19"/>
    <p:sldId id="326" r:id="rId20"/>
    <p:sldId id="325" r:id="rId21"/>
    <p:sldId id="327" r:id="rId22"/>
    <p:sldId id="264" r:id="rId23"/>
    <p:sldId id="265" r:id="rId24"/>
    <p:sldId id="263" r:id="rId25"/>
    <p:sldId id="266"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725" autoAdjust="0"/>
    <p:restoredTop sz="95644" autoAdjust="0"/>
  </p:normalViewPr>
  <p:slideViewPr>
    <p:cSldViewPr snapToGrid="0">
      <p:cViewPr varScale="1">
        <p:scale>
          <a:sx n="63" d="100"/>
          <a:sy n="63" d="100"/>
        </p:scale>
        <p:origin x="620" y="64"/>
      </p:cViewPr>
      <p:guideLst/>
    </p:cSldViewPr>
  </p:slideViewPr>
  <p:notesTextViewPr>
    <p:cViewPr>
      <p:scale>
        <a:sx n="1" d="1"/>
        <a:sy n="1" d="1"/>
      </p:scale>
      <p:origin x="0" y="0"/>
    </p:cViewPr>
  </p:notesTextViewPr>
  <p:sorterViewPr>
    <p:cViewPr>
      <p:scale>
        <a:sx n="100" d="100"/>
        <a:sy n="100" d="100"/>
      </p:scale>
      <p:origin x="0" y="-28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522E262-4AAD-4AE2-86AB-7B7268782FAB}" type="datetimeFigureOut">
              <a:rPr lang="en-US" smtClean="0"/>
              <a:t>9/24/2019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3F31B5E-7921-48EA-9F04-4452AA25AEA9}" type="slidenum">
              <a:rPr lang="en-US" smtClean="0"/>
              <a:t>‹#›</a:t>
            </a:fld>
            <a:endParaRPr lang="en-US"/>
          </a:p>
        </p:txBody>
      </p:sp>
    </p:spTree>
    <p:extLst>
      <p:ext uri="{BB962C8B-B14F-4D97-AF65-F5344CB8AC3E}">
        <p14:creationId xmlns:p14="http://schemas.microsoft.com/office/powerpoint/2010/main" val="13425422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sz="3200">
                <a:solidFill>
                  <a:schemeClr val="hlink"/>
                </a:solidFill>
                <a:latin typeface="Tahoma" panose="020B0604030504040204" pitchFamily="34" charset="0"/>
              </a:defRPr>
            </a:lvl1pPr>
            <a:lvl2pPr marL="742950" indent="-285750" defTabSz="966788" eaLnBrk="0" hangingPunct="0">
              <a:defRPr sz="3200">
                <a:solidFill>
                  <a:schemeClr val="hlink"/>
                </a:solidFill>
                <a:latin typeface="Tahoma" panose="020B0604030504040204" pitchFamily="34" charset="0"/>
              </a:defRPr>
            </a:lvl2pPr>
            <a:lvl3pPr marL="1143000" indent="-228600" defTabSz="966788" eaLnBrk="0" hangingPunct="0">
              <a:defRPr sz="3200">
                <a:solidFill>
                  <a:schemeClr val="hlink"/>
                </a:solidFill>
                <a:latin typeface="Tahoma" panose="020B0604030504040204" pitchFamily="34" charset="0"/>
              </a:defRPr>
            </a:lvl3pPr>
            <a:lvl4pPr marL="1600200" indent="-228600" defTabSz="966788" eaLnBrk="0" hangingPunct="0">
              <a:defRPr sz="3200">
                <a:solidFill>
                  <a:schemeClr val="hlink"/>
                </a:solidFill>
                <a:latin typeface="Tahoma" panose="020B0604030504040204" pitchFamily="34" charset="0"/>
              </a:defRPr>
            </a:lvl4pPr>
            <a:lvl5pPr marL="2057400" indent="-228600" defTabSz="966788" eaLnBrk="0" hangingPunct="0">
              <a:defRPr sz="3200">
                <a:solidFill>
                  <a:schemeClr val="hlink"/>
                </a:solidFill>
                <a:latin typeface="Tahoma" panose="020B0604030504040204" pitchFamily="34" charset="0"/>
              </a:defRPr>
            </a:lvl5pPr>
            <a:lvl6pPr marL="2514600" indent="-228600" defTabSz="966788" eaLnBrk="0" fontAlgn="base" hangingPunct="0">
              <a:spcBef>
                <a:spcPct val="0"/>
              </a:spcBef>
              <a:spcAft>
                <a:spcPct val="0"/>
              </a:spcAft>
              <a:defRPr sz="3200">
                <a:solidFill>
                  <a:schemeClr val="hlink"/>
                </a:solidFill>
                <a:latin typeface="Tahoma" panose="020B0604030504040204" pitchFamily="34" charset="0"/>
              </a:defRPr>
            </a:lvl6pPr>
            <a:lvl7pPr marL="2971800" indent="-228600" defTabSz="966788" eaLnBrk="0" fontAlgn="base" hangingPunct="0">
              <a:spcBef>
                <a:spcPct val="0"/>
              </a:spcBef>
              <a:spcAft>
                <a:spcPct val="0"/>
              </a:spcAft>
              <a:defRPr sz="3200">
                <a:solidFill>
                  <a:schemeClr val="hlink"/>
                </a:solidFill>
                <a:latin typeface="Tahoma" panose="020B0604030504040204" pitchFamily="34" charset="0"/>
              </a:defRPr>
            </a:lvl7pPr>
            <a:lvl8pPr marL="3429000" indent="-228600" defTabSz="966788" eaLnBrk="0" fontAlgn="base" hangingPunct="0">
              <a:spcBef>
                <a:spcPct val="0"/>
              </a:spcBef>
              <a:spcAft>
                <a:spcPct val="0"/>
              </a:spcAft>
              <a:defRPr sz="3200">
                <a:solidFill>
                  <a:schemeClr val="hlink"/>
                </a:solidFill>
                <a:latin typeface="Tahoma" panose="020B0604030504040204" pitchFamily="34" charset="0"/>
              </a:defRPr>
            </a:lvl8pPr>
            <a:lvl9pPr marL="3886200" indent="-228600" defTabSz="966788" eaLnBrk="0" fontAlgn="base" hangingPunct="0">
              <a:spcBef>
                <a:spcPct val="0"/>
              </a:spcBef>
              <a:spcAft>
                <a:spcPct val="0"/>
              </a:spcAft>
              <a:defRPr sz="3200">
                <a:solidFill>
                  <a:schemeClr val="hlink"/>
                </a:solidFill>
                <a:latin typeface="Tahoma" panose="020B0604030504040204" pitchFamily="34" charset="0"/>
              </a:defRPr>
            </a:lvl9pPr>
          </a:lstStyle>
          <a:p>
            <a:pPr eaLnBrk="1" hangingPunct="1"/>
            <a:fld id="{DD67625C-C8C4-49AC-8908-B24CDEE57CCA}" type="slidenum">
              <a:rPr lang="en-US" altLang="en-US" sz="1300">
                <a:solidFill>
                  <a:schemeClr val="tx1"/>
                </a:solidFill>
                <a:latin typeface="Times New Roman" panose="02020603050405020304" pitchFamily="18" charset="0"/>
              </a:rPr>
              <a:pPr eaLnBrk="1" hangingPunct="1"/>
              <a:t>7</a:t>
            </a:fld>
            <a:endParaRPr lang="en-US" altLang="en-US" sz="1300">
              <a:solidFill>
                <a:schemeClr val="tx1"/>
              </a:solidFill>
              <a:latin typeface="Times New Roman" panose="02020603050405020304" pitchFamily="18" charset="0"/>
            </a:endParaRPr>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9176660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sz="3200">
                <a:solidFill>
                  <a:schemeClr val="hlink"/>
                </a:solidFill>
                <a:latin typeface="Tahoma" panose="020B0604030504040204" pitchFamily="34" charset="0"/>
              </a:defRPr>
            </a:lvl1pPr>
            <a:lvl2pPr marL="742950" indent="-285750" defTabSz="966788" eaLnBrk="0" hangingPunct="0">
              <a:defRPr sz="3200">
                <a:solidFill>
                  <a:schemeClr val="hlink"/>
                </a:solidFill>
                <a:latin typeface="Tahoma" panose="020B0604030504040204" pitchFamily="34" charset="0"/>
              </a:defRPr>
            </a:lvl2pPr>
            <a:lvl3pPr marL="1143000" indent="-228600" defTabSz="966788" eaLnBrk="0" hangingPunct="0">
              <a:defRPr sz="3200">
                <a:solidFill>
                  <a:schemeClr val="hlink"/>
                </a:solidFill>
                <a:latin typeface="Tahoma" panose="020B0604030504040204" pitchFamily="34" charset="0"/>
              </a:defRPr>
            </a:lvl3pPr>
            <a:lvl4pPr marL="1600200" indent="-228600" defTabSz="966788" eaLnBrk="0" hangingPunct="0">
              <a:defRPr sz="3200">
                <a:solidFill>
                  <a:schemeClr val="hlink"/>
                </a:solidFill>
                <a:latin typeface="Tahoma" panose="020B0604030504040204" pitchFamily="34" charset="0"/>
              </a:defRPr>
            </a:lvl4pPr>
            <a:lvl5pPr marL="2057400" indent="-228600" defTabSz="966788" eaLnBrk="0" hangingPunct="0">
              <a:defRPr sz="3200">
                <a:solidFill>
                  <a:schemeClr val="hlink"/>
                </a:solidFill>
                <a:latin typeface="Tahoma" panose="020B0604030504040204" pitchFamily="34" charset="0"/>
              </a:defRPr>
            </a:lvl5pPr>
            <a:lvl6pPr marL="2514600" indent="-228600" defTabSz="966788" eaLnBrk="0" fontAlgn="base" hangingPunct="0">
              <a:spcBef>
                <a:spcPct val="0"/>
              </a:spcBef>
              <a:spcAft>
                <a:spcPct val="0"/>
              </a:spcAft>
              <a:defRPr sz="3200">
                <a:solidFill>
                  <a:schemeClr val="hlink"/>
                </a:solidFill>
                <a:latin typeface="Tahoma" panose="020B0604030504040204" pitchFamily="34" charset="0"/>
              </a:defRPr>
            </a:lvl6pPr>
            <a:lvl7pPr marL="2971800" indent="-228600" defTabSz="966788" eaLnBrk="0" fontAlgn="base" hangingPunct="0">
              <a:spcBef>
                <a:spcPct val="0"/>
              </a:spcBef>
              <a:spcAft>
                <a:spcPct val="0"/>
              </a:spcAft>
              <a:defRPr sz="3200">
                <a:solidFill>
                  <a:schemeClr val="hlink"/>
                </a:solidFill>
                <a:latin typeface="Tahoma" panose="020B0604030504040204" pitchFamily="34" charset="0"/>
              </a:defRPr>
            </a:lvl7pPr>
            <a:lvl8pPr marL="3429000" indent="-228600" defTabSz="966788" eaLnBrk="0" fontAlgn="base" hangingPunct="0">
              <a:spcBef>
                <a:spcPct val="0"/>
              </a:spcBef>
              <a:spcAft>
                <a:spcPct val="0"/>
              </a:spcAft>
              <a:defRPr sz="3200">
                <a:solidFill>
                  <a:schemeClr val="hlink"/>
                </a:solidFill>
                <a:latin typeface="Tahoma" panose="020B0604030504040204" pitchFamily="34" charset="0"/>
              </a:defRPr>
            </a:lvl8pPr>
            <a:lvl9pPr marL="3886200" indent="-228600" defTabSz="966788" eaLnBrk="0" fontAlgn="base" hangingPunct="0">
              <a:spcBef>
                <a:spcPct val="0"/>
              </a:spcBef>
              <a:spcAft>
                <a:spcPct val="0"/>
              </a:spcAft>
              <a:defRPr sz="3200">
                <a:solidFill>
                  <a:schemeClr val="hlink"/>
                </a:solidFill>
                <a:latin typeface="Tahoma" panose="020B0604030504040204" pitchFamily="34" charset="0"/>
              </a:defRPr>
            </a:lvl9pPr>
          </a:lstStyle>
          <a:p>
            <a:pPr eaLnBrk="1" hangingPunct="1"/>
            <a:fld id="{808969D8-84A5-42D5-BBEE-CEDEEADCDB97}" type="slidenum">
              <a:rPr lang="en-US" altLang="en-US" sz="1300">
                <a:solidFill>
                  <a:schemeClr val="tx1"/>
                </a:solidFill>
                <a:latin typeface="Times New Roman" panose="02020603050405020304" pitchFamily="18" charset="0"/>
              </a:rPr>
              <a:pPr eaLnBrk="1" hangingPunct="1"/>
              <a:t>8</a:t>
            </a:fld>
            <a:endParaRPr lang="en-US" altLang="en-US" sz="1300">
              <a:solidFill>
                <a:schemeClr val="tx1"/>
              </a:solidFill>
              <a:latin typeface="Times New Roman" panose="02020603050405020304" pitchFamily="18" charset="0"/>
            </a:endParaRPr>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34060181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spcBef>
                <a:spcPct val="30000"/>
              </a:spcBef>
              <a:defRPr sz="1200">
                <a:solidFill>
                  <a:schemeClr val="tx1"/>
                </a:solidFill>
                <a:latin typeface="Times New Roman" panose="02020603050405020304" pitchFamily="18" charset="0"/>
              </a:defRPr>
            </a:lvl1pPr>
            <a:lvl2pPr marL="742950" indent="-285750" defTabSz="966788">
              <a:spcBef>
                <a:spcPct val="30000"/>
              </a:spcBef>
              <a:defRPr sz="1200">
                <a:solidFill>
                  <a:schemeClr val="tx1"/>
                </a:solidFill>
                <a:latin typeface="Times New Roman" panose="02020603050405020304" pitchFamily="18" charset="0"/>
              </a:defRPr>
            </a:lvl2pPr>
            <a:lvl3pPr marL="1143000" indent="-228600" defTabSz="966788">
              <a:spcBef>
                <a:spcPct val="30000"/>
              </a:spcBef>
              <a:defRPr sz="1200">
                <a:solidFill>
                  <a:schemeClr val="tx1"/>
                </a:solidFill>
                <a:latin typeface="Times New Roman" panose="02020603050405020304" pitchFamily="18" charset="0"/>
              </a:defRPr>
            </a:lvl3pPr>
            <a:lvl4pPr marL="1600200" indent="-228600" defTabSz="966788">
              <a:spcBef>
                <a:spcPct val="30000"/>
              </a:spcBef>
              <a:defRPr sz="1200">
                <a:solidFill>
                  <a:schemeClr val="tx1"/>
                </a:solidFill>
                <a:latin typeface="Times New Roman" panose="02020603050405020304" pitchFamily="18" charset="0"/>
              </a:defRPr>
            </a:lvl4pPr>
            <a:lvl5pPr marL="2057400" indent="-228600" defTabSz="966788">
              <a:spcBef>
                <a:spcPct val="30000"/>
              </a:spcBef>
              <a:defRPr sz="1200">
                <a:solidFill>
                  <a:schemeClr val="tx1"/>
                </a:solidFill>
                <a:latin typeface="Times New Roman" panose="02020603050405020304" pitchFamily="18" charset="0"/>
              </a:defRPr>
            </a:lvl5pPr>
            <a:lvl6pPr marL="2514600" indent="-228600" defTabSz="966788"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66788"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66788"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66788"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6A2A62B3-3F2C-42A5-B479-272DB7CE91FB}" type="slidenum">
              <a:rPr lang="en-US" altLang="en-US" sz="1300" smtClean="0"/>
              <a:pPr>
                <a:spcBef>
                  <a:spcPct val="0"/>
                </a:spcBef>
              </a:pPr>
              <a:t>9</a:t>
            </a:fld>
            <a:endParaRPr lang="en-US" altLang="en-US" sz="1300"/>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22611321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Date Placeholder 3"/>
          <p:cNvSpPr>
            <a:spLocks noGrp="1"/>
          </p:cNvSpPr>
          <p:nvPr>
            <p:ph type="dt"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fld id="{2B01C08B-6C89-452C-BC70-F0F17BDD45DA}" type="slidenum">
              <a:rPr lang="en-US" smtClean="0"/>
              <a:pPr>
                <a:defRPr/>
              </a:pPr>
              <a:t>11</a:t>
            </a:fld>
            <a:endParaRPr lang="en-US"/>
          </a:p>
        </p:txBody>
      </p:sp>
    </p:spTree>
    <p:extLst>
      <p:ext uri="{BB962C8B-B14F-4D97-AF65-F5344CB8AC3E}">
        <p14:creationId xmlns:p14="http://schemas.microsoft.com/office/powerpoint/2010/main" val="35648202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3F31B5E-7921-48EA-9F04-4452AA25AEA9}" type="slidenum">
              <a:rPr lang="en-US" smtClean="0"/>
              <a:t>20</a:t>
            </a:fld>
            <a:endParaRPr lang="en-US"/>
          </a:p>
        </p:txBody>
      </p:sp>
    </p:spTree>
    <p:extLst>
      <p:ext uri="{BB962C8B-B14F-4D97-AF65-F5344CB8AC3E}">
        <p14:creationId xmlns:p14="http://schemas.microsoft.com/office/powerpoint/2010/main" val="12560018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3F31B5E-7921-48EA-9F04-4452AA25AEA9}" type="slidenum">
              <a:rPr lang="en-US" smtClean="0"/>
              <a:t>21</a:t>
            </a:fld>
            <a:endParaRPr lang="en-US"/>
          </a:p>
        </p:txBody>
      </p:sp>
    </p:spTree>
    <p:extLst>
      <p:ext uri="{BB962C8B-B14F-4D97-AF65-F5344CB8AC3E}">
        <p14:creationId xmlns:p14="http://schemas.microsoft.com/office/powerpoint/2010/main" val="30797513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0DF316E1-42C4-425D-B4D9-1C8B77858AB8}" type="datetimeFigureOut">
              <a:rPr lang="en-US" smtClean="0"/>
              <a:t>9/24/2019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BAD054-4BDA-4B45-A89C-DA9B8B620EE3}" type="slidenum">
              <a:rPr lang="en-US" smtClean="0"/>
              <a:t>‹#›</a:t>
            </a:fld>
            <a:endParaRPr lang="en-US"/>
          </a:p>
        </p:txBody>
      </p:sp>
    </p:spTree>
    <p:extLst>
      <p:ext uri="{BB962C8B-B14F-4D97-AF65-F5344CB8AC3E}">
        <p14:creationId xmlns:p14="http://schemas.microsoft.com/office/powerpoint/2010/main" val="10832275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DF316E1-42C4-425D-B4D9-1C8B77858AB8}" type="datetimeFigureOut">
              <a:rPr lang="en-US" smtClean="0"/>
              <a:t>9/24/2019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BAD054-4BDA-4B45-A89C-DA9B8B620EE3}" type="slidenum">
              <a:rPr lang="en-US" smtClean="0"/>
              <a:t>‹#›</a:t>
            </a:fld>
            <a:endParaRPr lang="en-US"/>
          </a:p>
        </p:txBody>
      </p:sp>
    </p:spTree>
    <p:extLst>
      <p:ext uri="{BB962C8B-B14F-4D97-AF65-F5344CB8AC3E}">
        <p14:creationId xmlns:p14="http://schemas.microsoft.com/office/powerpoint/2010/main" val="2543876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DF316E1-42C4-425D-B4D9-1C8B77858AB8}" type="datetimeFigureOut">
              <a:rPr lang="en-US" smtClean="0"/>
              <a:t>9/24/2019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BAD054-4BDA-4B45-A89C-DA9B8B620EE3}" type="slidenum">
              <a:rPr lang="en-US" smtClean="0"/>
              <a:t>‹#›</a:t>
            </a:fld>
            <a:endParaRPr lang="en-US"/>
          </a:p>
        </p:txBody>
      </p:sp>
    </p:spTree>
    <p:extLst>
      <p:ext uri="{BB962C8B-B14F-4D97-AF65-F5344CB8AC3E}">
        <p14:creationId xmlns:p14="http://schemas.microsoft.com/office/powerpoint/2010/main" val="35867980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p>
            <a:r>
              <a:rPr lang="en-US"/>
              <a:t>Click to edit Master title style</a:t>
            </a:r>
            <a:endParaRPr lang="en-GB"/>
          </a:p>
        </p:txBody>
      </p:sp>
      <p:sp>
        <p:nvSpPr>
          <p:cNvPr id="3" name="Text Placeholder 2"/>
          <p:cNvSpPr>
            <a:spLocks noGrp="1"/>
          </p:cNvSpPr>
          <p:nvPr>
            <p:ph type="body" sz="half" idx="1"/>
          </p:nvPr>
        </p:nvSpPr>
        <p:spPr>
          <a:xfrm>
            <a:off x="609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quarter" idx="2"/>
          </p:nvPr>
        </p:nvSpPr>
        <p:spPr>
          <a:xfrm>
            <a:off x="6197600" y="1600200"/>
            <a:ext cx="538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Content Placeholder 4"/>
          <p:cNvSpPr>
            <a:spLocks noGrp="1"/>
          </p:cNvSpPr>
          <p:nvPr>
            <p:ph sz="quarter" idx="3"/>
          </p:nvPr>
        </p:nvSpPr>
        <p:spPr>
          <a:xfrm>
            <a:off x="6197600" y="3938589"/>
            <a:ext cx="5384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Rectangle 4"/>
          <p:cNvSpPr>
            <a:spLocks noGrp="1" noChangeArrowheads="1"/>
          </p:cNvSpPr>
          <p:nvPr>
            <p:ph type="dt" sz="half" idx="10"/>
          </p:nvPr>
        </p:nvSpPr>
        <p:spPr>
          <a:ln/>
        </p:spPr>
        <p:txBody>
          <a:bodyPr/>
          <a:lstStyle>
            <a:lvl1pPr>
              <a:defRPr/>
            </a:lvl1pPr>
          </a:lstStyle>
          <a:p>
            <a:pPr>
              <a:defRPr/>
            </a:pPr>
            <a:endParaRPr lang="en-US"/>
          </a:p>
        </p:txBody>
      </p:sp>
      <p:sp>
        <p:nvSpPr>
          <p:cNvPr id="7" name="Rectangle 5"/>
          <p:cNvSpPr>
            <a:spLocks noGrp="1" noChangeArrowheads="1"/>
          </p:cNvSpPr>
          <p:nvPr>
            <p:ph type="ftr" sz="quarter" idx="11"/>
          </p:nvPr>
        </p:nvSpPr>
        <p:spPr>
          <a:ln/>
        </p:spPr>
        <p:txBody>
          <a:bodyPr/>
          <a:lstStyle>
            <a:lvl1pPr>
              <a:defRPr/>
            </a:lvl1pPr>
          </a:lstStyle>
          <a:p>
            <a:pPr>
              <a:defRPr/>
            </a:pPr>
            <a:endParaRPr lang="en-US"/>
          </a:p>
        </p:txBody>
      </p:sp>
      <p:sp>
        <p:nvSpPr>
          <p:cNvPr id="8" name="Rectangle 6"/>
          <p:cNvSpPr>
            <a:spLocks noGrp="1" noChangeArrowheads="1"/>
          </p:cNvSpPr>
          <p:nvPr>
            <p:ph type="sldNum" sz="quarter" idx="12"/>
          </p:nvPr>
        </p:nvSpPr>
        <p:spPr>
          <a:ln/>
        </p:spPr>
        <p:txBody>
          <a:bodyPr/>
          <a:lstStyle>
            <a:lvl1pPr>
              <a:defRPr/>
            </a:lvl1pPr>
          </a:lstStyle>
          <a:p>
            <a:pPr>
              <a:defRPr/>
            </a:pPr>
            <a:fld id="{F969B40E-1BFB-4255-9817-61B3EFD19488}" type="slidenum">
              <a:rPr lang="en-US"/>
              <a:pPr>
                <a:defRPr/>
              </a:pPr>
              <a:t>‹#›</a:t>
            </a:fld>
            <a:endParaRPr lang="en-US"/>
          </a:p>
        </p:txBody>
      </p:sp>
    </p:spTree>
    <p:extLst>
      <p:ext uri="{BB962C8B-B14F-4D97-AF65-F5344CB8AC3E}">
        <p14:creationId xmlns:p14="http://schemas.microsoft.com/office/powerpoint/2010/main" val="795944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DF316E1-42C4-425D-B4D9-1C8B77858AB8}" type="datetimeFigureOut">
              <a:rPr lang="en-US" smtClean="0"/>
              <a:t>9/24/2019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BAD054-4BDA-4B45-A89C-DA9B8B620EE3}" type="slidenum">
              <a:rPr lang="en-US" smtClean="0"/>
              <a:t>‹#›</a:t>
            </a:fld>
            <a:endParaRPr lang="en-US"/>
          </a:p>
        </p:txBody>
      </p:sp>
    </p:spTree>
    <p:extLst>
      <p:ext uri="{BB962C8B-B14F-4D97-AF65-F5344CB8AC3E}">
        <p14:creationId xmlns:p14="http://schemas.microsoft.com/office/powerpoint/2010/main" val="32153034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DF316E1-42C4-425D-B4D9-1C8B77858AB8}" type="datetimeFigureOut">
              <a:rPr lang="en-US" smtClean="0"/>
              <a:t>9/24/2019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BAD054-4BDA-4B45-A89C-DA9B8B620EE3}" type="slidenum">
              <a:rPr lang="en-US" smtClean="0"/>
              <a:t>‹#›</a:t>
            </a:fld>
            <a:endParaRPr lang="en-US"/>
          </a:p>
        </p:txBody>
      </p:sp>
    </p:spTree>
    <p:extLst>
      <p:ext uri="{BB962C8B-B14F-4D97-AF65-F5344CB8AC3E}">
        <p14:creationId xmlns:p14="http://schemas.microsoft.com/office/powerpoint/2010/main" val="5478719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DF316E1-42C4-425D-B4D9-1C8B77858AB8}" type="datetimeFigureOut">
              <a:rPr lang="en-US" smtClean="0"/>
              <a:t>9/24/2019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BAD054-4BDA-4B45-A89C-DA9B8B620EE3}" type="slidenum">
              <a:rPr lang="en-US" smtClean="0"/>
              <a:t>‹#›</a:t>
            </a:fld>
            <a:endParaRPr lang="en-US"/>
          </a:p>
        </p:txBody>
      </p:sp>
    </p:spTree>
    <p:extLst>
      <p:ext uri="{BB962C8B-B14F-4D97-AF65-F5344CB8AC3E}">
        <p14:creationId xmlns:p14="http://schemas.microsoft.com/office/powerpoint/2010/main" val="31377317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DF316E1-42C4-425D-B4D9-1C8B77858AB8}" type="datetimeFigureOut">
              <a:rPr lang="en-US" smtClean="0"/>
              <a:t>9/24/2019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4BAD054-4BDA-4B45-A89C-DA9B8B620EE3}" type="slidenum">
              <a:rPr lang="en-US" smtClean="0"/>
              <a:t>‹#›</a:t>
            </a:fld>
            <a:endParaRPr lang="en-US"/>
          </a:p>
        </p:txBody>
      </p:sp>
    </p:spTree>
    <p:extLst>
      <p:ext uri="{BB962C8B-B14F-4D97-AF65-F5344CB8AC3E}">
        <p14:creationId xmlns:p14="http://schemas.microsoft.com/office/powerpoint/2010/main" val="36490286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DF316E1-42C4-425D-B4D9-1C8B77858AB8}" type="datetimeFigureOut">
              <a:rPr lang="en-US" smtClean="0"/>
              <a:t>9/24/2019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4BAD054-4BDA-4B45-A89C-DA9B8B620EE3}" type="slidenum">
              <a:rPr lang="en-US" smtClean="0"/>
              <a:t>‹#›</a:t>
            </a:fld>
            <a:endParaRPr lang="en-US"/>
          </a:p>
        </p:txBody>
      </p:sp>
    </p:spTree>
    <p:extLst>
      <p:ext uri="{BB962C8B-B14F-4D97-AF65-F5344CB8AC3E}">
        <p14:creationId xmlns:p14="http://schemas.microsoft.com/office/powerpoint/2010/main" val="4954146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F316E1-42C4-425D-B4D9-1C8B77858AB8}" type="datetimeFigureOut">
              <a:rPr lang="en-US" smtClean="0"/>
              <a:t>9/24/2019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4BAD054-4BDA-4B45-A89C-DA9B8B620EE3}" type="slidenum">
              <a:rPr lang="en-US" smtClean="0"/>
              <a:t>‹#›</a:t>
            </a:fld>
            <a:endParaRPr lang="en-US"/>
          </a:p>
        </p:txBody>
      </p:sp>
    </p:spTree>
    <p:extLst>
      <p:ext uri="{BB962C8B-B14F-4D97-AF65-F5344CB8AC3E}">
        <p14:creationId xmlns:p14="http://schemas.microsoft.com/office/powerpoint/2010/main" val="22014650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DF316E1-42C4-425D-B4D9-1C8B77858AB8}" type="datetimeFigureOut">
              <a:rPr lang="en-US" smtClean="0"/>
              <a:t>9/24/2019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BAD054-4BDA-4B45-A89C-DA9B8B620EE3}" type="slidenum">
              <a:rPr lang="en-US" smtClean="0"/>
              <a:t>‹#›</a:t>
            </a:fld>
            <a:endParaRPr lang="en-US"/>
          </a:p>
        </p:txBody>
      </p:sp>
    </p:spTree>
    <p:extLst>
      <p:ext uri="{BB962C8B-B14F-4D97-AF65-F5344CB8AC3E}">
        <p14:creationId xmlns:p14="http://schemas.microsoft.com/office/powerpoint/2010/main" val="13028488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DF316E1-42C4-425D-B4D9-1C8B77858AB8}" type="datetimeFigureOut">
              <a:rPr lang="en-US" smtClean="0"/>
              <a:t>9/24/2019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BAD054-4BDA-4B45-A89C-DA9B8B620EE3}" type="slidenum">
              <a:rPr lang="en-US" smtClean="0"/>
              <a:t>‹#›</a:t>
            </a:fld>
            <a:endParaRPr lang="en-US"/>
          </a:p>
        </p:txBody>
      </p:sp>
    </p:spTree>
    <p:extLst>
      <p:ext uri="{BB962C8B-B14F-4D97-AF65-F5344CB8AC3E}">
        <p14:creationId xmlns:p14="http://schemas.microsoft.com/office/powerpoint/2010/main" val="1635868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DF316E1-42C4-425D-B4D9-1C8B77858AB8}" type="datetimeFigureOut">
              <a:rPr lang="en-US" smtClean="0"/>
              <a:t>9/24/2019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BAD054-4BDA-4B45-A89C-DA9B8B620EE3}" type="slidenum">
              <a:rPr lang="en-US" smtClean="0"/>
              <a:t>‹#›</a:t>
            </a:fld>
            <a:endParaRPr lang="en-US"/>
          </a:p>
        </p:txBody>
      </p:sp>
    </p:spTree>
    <p:extLst>
      <p:ext uri="{BB962C8B-B14F-4D97-AF65-F5344CB8AC3E}">
        <p14:creationId xmlns:p14="http://schemas.microsoft.com/office/powerpoint/2010/main" val="3209632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1"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hyperlink" Target="http://faculty.fullerton.edu/leebrown/" TargetMode="Externa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hyperlink" Target="http://www.pbs.org/wgbh/nova/holocaust/experiside.html"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hyperlink" Target="http://www.cdc.gov/tuskegee/timeline.htm"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www.ieee.org/about/corporate/governance/p7-8.html" TargetMode="External"/><Relationship Id="rId2" Type="http://schemas.openxmlformats.org/officeDocument/2006/relationships/hyperlink" Target="https://www.acm.org/code-of-ethics"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65500" y="2605860"/>
            <a:ext cx="7422605" cy="1325563"/>
          </a:xfrm>
        </p:spPr>
        <p:txBody>
          <a:bodyPr>
            <a:noAutofit/>
          </a:bodyPr>
          <a:lstStyle/>
          <a:p>
            <a:pPr algn="ctr"/>
            <a:r>
              <a:rPr lang="en-US" sz="2800" i="1" dirty="0">
                <a:solidFill>
                  <a:srgbClr val="0070C0"/>
                </a:solidFill>
                <a:latin typeface="Times New Roman" panose="02020603050405020304" pitchFamily="18" charset="0"/>
                <a:cs typeface="Times New Roman" panose="02020603050405020304" pitchFamily="18" charset="0"/>
              </a:rPr>
              <a:t> </a:t>
            </a:r>
            <a:br>
              <a:rPr lang="en-US" sz="5400" b="1" dirty="0">
                <a:solidFill>
                  <a:srgbClr val="0070C0"/>
                </a:solidFill>
              </a:rPr>
            </a:br>
            <a:br>
              <a:rPr lang="en-US" sz="5400" b="1" dirty="0">
                <a:solidFill>
                  <a:srgbClr val="0070C0"/>
                </a:solidFill>
              </a:rPr>
            </a:br>
            <a:r>
              <a:rPr lang="en-US" sz="5400" b="1" dirty="0">
                <a:solidFill>
                  <a:srgbClr val="0070C0"/>
                </a:solidFill>
              </a:rPr>
              <a:t>Ethics in Research</a:t>
            </a:r>
            <a:br>
              <a:rPr lang="en-US" sz="5400" b="1" dirty="0">
                <a:solidFill>
                  <a:srgbClr val="0070C0"/>
                </a:solidFill>
              </a:rPr>
            </a:br>
            <a:br>
              <a:rPr lang="en-US" sz="5400" b="1" dirty="0">
                <a:solidFill>
                  <a:srgbClr val="0070C0"/>
                </a:solidFill>
              </a:rPr>
            </a:br>
            <a:r>
              <a:rPr lang="en-US" sz="5400" b="1" dirty="0">
                <a:solidFill>
                  <a:srgbClr val="0070C0"/>
                </a:solidFill>
              </a:rPr>
              <a:t>Bharat Jayaraman</a:t>
            </a:r>
            <a:br>
              <a:rPr lang="en-US" sz="5400" b="1" dirty="0">
                <a:solidFill>
                  <a:srgbClr val="0070C0"/>
                </a:solidFill>
              </a:rPr>
            </a:br>
            <a:br>
              <a:rPr lang="en-US" sz="5400" b="1" dirty="0">
                <a:solidFill>
                  <a:srgbClr val="0070C0"/>
                </a:solidFill>
              </a:rPr>
            </a:br>
            <a:r>
              <a:rPr lang="en-US" sz="5400" b="1" dirty="0">
                <a:solidFill>
                  <a:srgbClr val="0070C0"/>
                </a:solidFill>
              </a:rPr>
              <a:t>CSE Department </a:t>
            </a:r>
          </a:p>
        </p:txBody>
      </p:sp>
    </p:spTree>
    <p:extLst>
      <p:ext uri="{BB962C8B-B14F-4D97-AF65-F5344CB8AC3E}">
        <p14:creationId xmlns:p14="http://schemas.microsoft.com/office/powerpoint/2010/main" val="12038747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3509838" y="607059"/>
            <a:ext cx="6099313"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6000" b="1" dirty="0">
                <a:solidFill>
                  <a:srgbClr val="0070C0"/>
                </a:solidFill>
              </a:rPr>
              <a:t>Research Ethics</a:t>
            </a:r>
          </a:p>
          <a:p>
            <a:endParaRPr lang="en-US" sz="6000" b="1" dirty="0">
              <a:solidFill>
                <a:srgbClr val="0070C0"/>
              </a:solidFill>
            </a:endParaRPr>
          </a:p>
        </p:txBody>
      </p:sp>
      <p:sp>
        <p:nvSpPr>
          <p:cNvPr id="3" name="Rectangle 3"/>
          <p:cNvSpPr txBox="1">
            <a:spLocks noChangeArrowheads="1"/>
          </p:cNvSpPr>
          <p:nvPr/>
        </p:nvSpPr>
        <p:spPr bwMode="auto">
          <a:xfrm>
            <a:off x="1610360" y="1932622"/>
            <a:ext cx="8686800" cy="1755458"/>
          </a:xfrm>
          <a:prstGeom prst="rect">
            <a:avLst/>
          </a:prstGeom>
          <a:noFill/>
          <a:ln w="9525">
            <a:noFill/>
            <a:miter lim="800000"/>
            <a:headEnd/>
            <a:tailEnd/>
          </a:ln>
        </p:spPr>
        <p:txBody>
          <a:bodyPr vert="horz" wrap="square" lIns="45720" tIns="45720" rIns="45720" bIns="45720" numCol="1" anchor="b" anchorCtr="0" compatLnSpc="1">
            <a:prstTxWarp prst="textNoShape">
              <a:avLst/>
            </a:prstTxWarp>
            <a:normAutofit fontScale="92500" lnSpcReduction="10000"/>
          </a:bodyPr>
          <a:lstStyle/>
          <a:p>
            <a:pPr marL="342900" marR="0" lvl="0" indent="-615950" algn="ctr" defTabSz="914400" rtl="0" eaLnBrk="1" fontAlgn="base" latinLnBrk="0" hangingPunct="1">
              <a:lnSpc>
                <a:spcPct val="100000"/>
              </a:lnSpc>
              <a:spcBef>
                <a:spcPct val="0"/>
              </a:spcBef>
              <a:spcAft>
                <a:spcPct val="0"/>
              </a:spcAft>
              <a:buClr>
                <a:schemeClr val="accent1"/>
              </a:buClr>
              <a:buSzPct val="80000"/>
              <a:buFont typeface="Wingdings 2" pitchFamily="18" charset="2"/>
              <a:buNone/>
              <a:tabLst/>
              <a:defRPr/>
            </a:pPr>
            <a:r>
              <a:rPr kumimoji="0" lang="en-US" sz="2400" b="0" i="0" u="none" strike="noStrike" kern="0" cap="none" spc="0" normalizeH="0" baseline="0" noProof="0" dirty="0">
                <a:ln>
                  <a:noFill/>
                </a:ln>
                <a:solidFill>
                  <a:schemeClr val="tx1">
                    <a:lumMod val="75000"/>
                    <a:lumOff val="25000"/>
                  </a:schemeClr>
                </a:solidFill>
                <a:effectLst/>
                <a:uLnTx/>
                <a:uFillTx/>
                <a:latin typeface="Tahoma" pitchFamily="34" charset="0"/>
                <a:ea typeface="Tahoma" pitchFamily="34" charset="0"/>
                <a:cs typeface="Tahoma" pitchFamily="34" charset="0"/>
              </a:rPr>
              <a:t>Some of the later slides are adapted from material from:</a:t>
            </a:r>
          </a:p>
          <a:p>
            <a:pPr marL="342900" marR="0" lvl="0" indent="-615950" algn="ctr" defTabSz="914400" rtl="0" eaLnBrk="1" fontAlgn="base" latinLnBrk="0" hangingPunct="1">
              <a:lnSpc>
                <a:spcPct val="100000"/>
              </a:lnSpc>
              <a:spcBef>
                <a:spcPct val="0"/>
              </a:spcBef>
              <a:spcAft>
                <a:spcPct val="0"/>
              </a:spcAft>
              <a:buClr>
                <a:schemeClr val="accent1"/>
              </a:buClr>
              <a:buSzPct val="80000"/>
              <a:buFont typeface="Wingdings 2" pitchFamily="18" charset="2"/>
              <a:buNone/>
              <a:tabLst/>
              <a:defRPr/>
            </a:pPr>
            <a:endParaRPr kumimoji="0" lang="en-US" sz="2400" b="0" i="0" u="none" strike="noStrike" kern="0" cap="none" spc="0" normalizeH="0" baseline="0" noProof="0" dirty="0">
              <a:ln>
                <a:noFill/>
              </a:ln>
              <a:solidFill>
                <a:schemeClr val="tx1">
                  <a:lumMod val="75000"/>
                  <a:lumOff val="25000"/>
                </a:schemeClr>
              </a:solidFill>
              <a:effectLst/>
              <a:uLnTx/>
              <a:uFillTx/>
              <a:latin typeface="Tahoma" pitchFamily="34" charset="0"/>
              <a:ea typeface="Tahoma" pitchFamily="34" charset="0"/>
              <a:cs typeface="Tahoma" pitchFamily="34" charset="0"/>
            </a:endParaRPr>
          </a:p>
          <a:p>
            <a:pPr marL="342900" marR="0" lvl="0" indent="-615950" algn="ctr" defTabSz="914400" rtl="0" eaLnBrk="1" fontAlgn="base" latinLnBrk="0" hangingPunct="1">
              <a:lnSpc>
                <a:spcPct val="100000"/>
              </a:lnSpc>
              <a:spcBef>
                <a:spcPct val="0"/>
              </a:spcBef>
              <a:spcAft>
                <a:spcPct val="0"/>
              </a:spcAft>
              <a:buClr>
                <a:schemeClr val="accent1"/>
              </a:buClr>
              <a:buSzPct val="80000"/>
              <a:buFont typeface="Wingdings 2" pitchFamily="18" charset="2"/>
              <a:buNone/>
              <a:tabLst/>
              <a:defRPr/>
            </a:pPr>
            <a:r>
              <a:rPr kumimoji="0" lang="en-US" sz="2400" b="0" i="0" u="none" strike="noStrike" kern="0" cap="none" spc="0" normalizeH="0" baseline="0" noProof="0" dirty="0">
                <a:ln>
                  <a:noFill/>
                </a:ln>
                <a:solidFill>
                  <a:schemeClr val="tx1">
                    <a:lumMod val="75000"/>
                    <a:lumOff val="25000"/>
                  </a:schemeClr>
                </a:solidFill>
                <a:effectLst/>
                <a:uLnTx/>
                <a:uFillTx/>
                <a:latin typeface="Tahoma" pitchFamily="34" charset="0"/>
                <a:ea typeface="Tahoma" pitchFamily="34" charset="0"/>
                <a:cs typeface="Tahoma" pitchFamily="34" charset="0"/>
              </a:rPr>
              <a:t>Prof. Lee Brown,</a:t>
            </a:r>
          </a:p>
          <a:p>
            <a:pPr marL="342900" marR="0" lvl="0" indent="-615950" algn="ctr" defTabSz="914400" rtl="0" eaLnBrk="1" fontAlgn="base" latinLnBrk="0" hangingPunct="1">
              <a:lnSpc>
                <a:spcPct val="100000"/>
              </a:lnSpc>
              <a:spcBef>
                <a:spcPct val="0"/>
              </a:spcBef>
              <a:spcAft>
                <a:spcPct val="0"/>
              </a:spcAft>
              <a:buClr>
                <a:schemeClr val="accent1"/>
              </a:buClr>
              <a:buSzPct val="80000"/>
              <a:buFont typeface="Wingdings 2" pitchFamily="18" charset="2"/>
              <a:buNone/>
              <a:tabLst/>
              <a:defRPr/>
            </a:pPr>
            <a:r>
              <a:rPr kumimoji="0" lang="en-US" sz="2400" b="0" i="0" u="none" strike="noStrike" kern="0" cap="none" spc="0" normalizeH="0" baseline="0" noProof="0" dirty="0">
                <a:ln>
                  <a:noFill/>
                </a:ln>
                <a:solidFill>
                  <a:schemeClr val="tx1">
                    <a:lumMod val="75000"/>
                    <a:lumOff val="25000"/>
                  </a:schemeClr>
                </a:solidFill>
                <a:effectLst/>
                <a:uLnTx/>
                <a:uFillTx/>
                <a:latin typeface="Tahoma" pitchFamily="34" charset="0"/>
                <a:ea typeface="Tahoma" pitchFamily="34" charset="0"/>
                <a:cs typeface="Tahoma" pitchFamily="34" charset="0"/>
                <a:hlinkClick r:id="rId2"/>
              </a:rPr>
              <a:t>http://faculty.fullerton.edu/leebrown/</a:t>
            </a:r>
            <a:r>
              <a:rPr kumimoji="0" lang="en-US" sz="2400" b="0" i="0" u="none" strike="noStrike" kern="0" cap="none" spc="0" normalizeH="0" baseline="0" noProof="0" dirty="0">
                <a:ln>
                  <a:noFill/>
                </a:ln>
                <a:solidFill>
                  <a:schemeClr val="tx1">
                    <a:lumMod val="75000"/>
                    <a:lumOff val="25000"/>
                  </a:schemeClr>
                </a:solidFill>
                <a:effectLst/>
                <a:uLnTx/>
                <a:uFillTx/>
                <a:latin typeface="Tahoma" pitchFamily="34" charset="0"/>
                <a:ea typeface="Tahoma" pitchFamily="34" charset="0"/>
                <a:cs typeface="Tahoma" pitchFamily="34" charset="0"/>
              </a:rPr>
              <a:t>,</a:t>
            </a:r>
          </a:p>
          <a:p>
            <a:pPr marL="342900" marR="0" lvl="0" indent="-615950" algn="ctr" defTabSz="914400" rtl="0" eaLnBrk="1" fontAlgn="base" latinLnBrk="0" hangingPunct="1">
              <a:lnSpc>
                <a:spcPct val="100000"/>
              </a:lnSpc>
              <a:spcBef>
                <a:spcPct val="0"/>
              </a:spcBef>
              <a:spcAft>
                <a:spcPct val="0"/>
              </a:spcAft>
              <a:buClr>
                <a:schemeClr val="accent1"/>
              </a:buClr>
              <a:buSzPct val="80000"/>
              <a:buFont typeface="Wingdings 2" pitchFamily="18" charset="2"/>
              <a:buNone/>
              <a:tabLst/>
              <a:defRPr/>
            </a:pPr>
            <a:r>
              <a:rPr kumimoji="0" lang="en-US" sz="2400" b="0" i="0" u="none" strike="noStrike" kern="0" cap="none" spc="0" normalizeH="0" baseline="0" noProof="0" dirty="0">
                <a:ln>
                  <a:noFill/>
                </a:ln>
                <a:solidFill>
                  <a:schemeClr val="tx1">
                    <a:lumMod val="75000"/>
                    <a:lumOff val="25000"/>
                  </a:schemeClr>
                </a:solidFill>
                <a:effectLst/>
                <a:uLnTx/>
                <a:uFillTx/>
                <a:latin typeface="Tahoma" pitchFamily="34" charset="0"/>
                <a:ea typeface="Tahoma" pitchFamily="34" charset="0"/>
                <a:cs typeface="Tahoma" pitchFamily="34" charset="0"/>
              </a:rPr>
              <a:t>for his course on Research Methods.</a:t>
            </a:r>
            <a:endParaRPr lang="en-US" sz="2400" kern="0" dirty="0">
              <a:solidFill>
                <a:schemeClr val="tx1">
                  <a:lumMod val="75000"/>
                  <a:lumOff val="25000"/>
                </a:schemeClr>
              </a:solidFill>
              <a:latin typeface="Tahoma" pitchFamily="34" charset="0"/>
              <a:ea typeface="Tahoma" pitchFamily="34" charset="0"/>
              <a:cs typeface="Tahoma" pitchFamily="34" charset="0"/>
            </a:endParaRPr>
          </a:p>
        </p:txBody>
      </p:sp>
      <p:sp>
        <p:nvSpPr>
          <p:cNvPr id="4" name="Rectangle 3"/>
          <p:cNvSpPr txBox="1">
            <a:spLocks noChangeArrowheads="1"/>
          </p:cNvSpPr>
          <p:nvPr/>
        </p:nvSpPr>
        <p:spPr bwMode="auto">
          <a:xfrm>
            <a:off x="1610360" y="4404360"/>
            <a:ext cx="8686800" cy="1524000"/>
          </a:xfrm>
          <a:prstGeom prst="rect">
            <a:avLst/>
          </a:prstGeom>
          <a:noFill/>
          <a:ln w="9525">
            <a:noFill/>
            <a:miter lim="800000"/>
            <a:headEnd/>
            <a:tailEnd/>
          </a:ln>
        </p:spPr>
        <p:txBody>
          <a:bodyPr vert="horz" wrap="square" lIns="45720" tIns="45720" rIns="45720" bIns="45720" numCol="1" anchor="b" anchorCtr="0" compatLnSpc="1">
            <a:prstTxWarp prst="textNoShape">
              <a:avLst/>
            </a:prstTxWarp>
            <a:normAutofit lnSpcReduction="10000"/>
          </a:bodyPr>
          <a:lstStyle/>
          <a:p>
            <a:pPr marL="342900" marR="0" lvl="0" indent="-615950" algn="ctr" defTabSz="914400" rtl="0" eaLnBrk="1" fontAlgn="base" latinLnBrk="0" hangingPunct="1">
              <a:lnSpc>
                <a:spcPct val="100000"/>
              </a:lnSpc>
              <a:spcBef>
                <a:spcPct val="0"/>
              </a:spcBef>
              <a:spcAft>
                <a:spcPct val="0"/>
              </a:spcAft>
              <a:buClr>
                <a:schemeClr val="accent1"/>
              </a:buClr>
              <a:buSzPct val="80000"/>
              <a:buFont typeface="Wingdings 2" pitchFamily="18" charset="2"/>
              <a:buNone/>
              <a:tabLst/>
              <a:defRPr/>
            </a:pPr>
            <a:r>
              <a:rPr kumimoji="0" lang="en-US" sz="2400" b="0" i="0" u="none" strike="noStrike" kern="0" cap="none" spc="0" normalizeH="0" baseline="0" noProof="0" dirty="0">
                <a:ln>
                  <a:noFill/>
                </a:ln>
                <a:solidFill>
                  <a:schemeClr val="tx1">
                    <a:lumMod val="75000"/>
                    <a:lumOff val="25000"/>
                  </a:schemeClr>
                </a:solidFill>
                <a:effectLst/>
                <a:uLnTx/>
                <a:uFillTx/>
                <a:latin typeface="Tahoma" pitchFamily="34" charset="0"/>
                <a:ea typeface="Tahoma" pitchFamily="34" charset="0"/>
                <a:cs typeface="Tahoma" pitchFamily="34" charset="0"/>
              </a:rPr>
              <a:t>Additional material taken from </a:t>
            </a:r>
          </a:p>
          <a:p>
            <a:pPr marL="342900" marR="0" lvl="0" indent="-615950" algn="ctr" defTabSz="914400" rtl="0" eaLnBrk="1" fontAlgn="base" latinLnBrk="0" hangingPunct="1">
              <a:lnSpc>
                <a:spcPct val="100000"/>
              </a:lnSpc>
              <a:spcBef>
                <a:spcPct val="0"/>
              </a:spcBef>
              <a:spcAft>
                <a:spcPct val="0"/>
              </a:spcAft>
              <a:buClr>
                <a:schemeClr val="accent1"/>
              </a:buClr>
              <a:buSzPct val="80000"/>
              <a:buFont typeface="Wingdings 2" pitchFamily="18" charset="2"/>
              <a:buNone/>
              <a:tabLst/>
              <a:defRPr/>
            </a:pPr>
            <a:r>
              <a:rPr kumimoji="0" lang="en-US" sz="2400" b="0" i="0" u="none" strike="noStrike" kern="0" cap="none" spc="0" normalizeH="0" baseline="0" noProof="0" dirty="0">
                <a:ln>
                  <a:noFill/>
                </a:ln>
                <a:solidFill>
                  <a:schemeClr val="tx1">
                    <a:lumMod val="75000"/>
                    <a:lumOff val="25000"/>
                  </a:schemeClr>
                </a:solidFill>
                <a:effectLst/>
                <a:uLnTx/>
                <a:uFillTx/>
                <a:latin typeface="Tahoma" pitchFamily="34" charset="0"/>
                <a:ea typeface="Tahoma" pitchFamily="34" charset="0"/>
                <a:cs typeface="Tahoma" pitchFamily="34" charset="0"/>
              </a:rPr>
              <a:t>“Politics of Research” </a:t>
            </a:r>
          </a:p>
          <a:p>
            <a:pPr marL="342900" marR="0" lvl="0" indent="-615950" algn="ctr" defTabSz="914400" rtl="0" eaLnBrk="1" fontAlgn="base" latinLnBrk="0" hangingPunct="1">
              <a:lnSpc>
                <a:spcPct val="100000"/>
              </a:lnSpc>
              <a:spcBef>
                <a:spcPct val="0"/>
              </a:spcBef>
              <a:spcAft>
                <a:spcPct val="0"/>
              </a:spcAft>
              <a:buClr>
                <a:schemeClr val="accent1"/>
              </a:buClr>
              <a:buSzPct val="80000"/>
              <a:buFont typeface="Wingdings 2" pitchFamily="18" charset="2"/>
              <a:buNone/>
              <a:tabLst/>
              <a:defRPr/>
            </a:pPr>
            <a:r>
              <a:rPr kumimoji="0" lang="en-US" sz="2400" b="0" i="0" u="none" strike="noStrike" kern="0" cap="none" spc="0" normalizeH="0" baseline="0" noProof="0" dirty="0">
                <a:ln>
                  <a:noFill/>
                </a:ln>
                <a:solidFill>
                  <a:schemeClr val="tx1">
                    <a:lumMod val="75000"/>
                    <a:lumOff val="25000"/>
                  </a:schemeClr>
                </a:solidFill>
                <a:effectLst/>
                <a:uLnTx/>
                <a:uFillTx/>
                <a:latin typeface="Tahoma" pitchFamily="34" charset="0"/>
                <a:ea typeface="Tahoma" pitchFamily="34" charset="0"/>
                <a:cs typeface="Tahoma" pitchFamily="34" charset="0"/>
              </a:rPr>
              <a:t>and </a:t>
            </a:r>
          </a:p>
          <a:p>
            <a:pPr marL="342900" marR="0" lvl="0" indent="-615950" algn="ctr" defTabSz="914400" rtl="0" eaLnBrk="1" fontAlgn="base" latinLnBrk="0" hangingPunct="1">
              <a:lnSpc>
                <a:spcPct val="100000"/>
              </a:lnSpc>
              <a:spcBef>
                <a:spcPct val="0"/>
              </a:spcBef>
              <a:spcAft>
                <a:spcPct val="0"/>
              </a:spcAft>
              <a:buClr>
                <a:schemeClr val="accent1"/>
              </a:buClr>
              <a:buSzPct val="80000"/>
              <a:buFont typeface="Wingdings 2" pitchFamily="18" charset="2"/>
              <a:buNone/>
              <a:tabLst/>
              <a:defRPr/>
            </a:pPr>
            <a:r>
              <a:rPr kumimoji="0" lang="en-US" sz="2400" b="0" i="0" u="none" strike="noStrike" kern="0" cap="none" spc="0" normalizeH="0" baseline="0" noProof="0" dirty="0">
                <a:ln>
                  <a:noFill/>
                </a:ln>
                <a:solidFill>
                  <a:schemeClr val="tx1">
                    <a:lumMod val="75000"/>
                    <a:lumOff val="25000"/>
                  </a:schemeClr>
                </a:solidFill>
                <a:effectLst/>
                <a:uLnTx/>
                <a:uFillTx/>
                <a:latin typeface="Tahoma" pitchFamily="34" charset="0"/>
                <a:ea typeface="Tahoma" pitchFamily="34" charset="0"/>
                <a:cs typeface="Tahoma" pitchFamily="34" charset="0"/>
              </a:rPr>
              <a:t>“Research</a:t>
            </a:r>
            <a:r>
              <a:rPr kumimoji="0" lang="en-US" sz="2400" b="0" i="0" u="none" strike="noStrike" kern="0" cap="none" spc="0" normalizeH="0" noProof="0" dirty="0">
                <a:ln>
                  <a:noFill/>
                </a:ln>
                <a:solidFill>
                  <a:schemeClr val="tx1">
                    <a:lumMod val="75000"/>
                    <a:lumOff val="25000"/>
                  </a:schemeClr>
                </a:solidFill>
                <a:effectLst/>
                <a:uLnTx/>
                <a:uFillTx/>
                <a:latin typeface="Tahoma" pitchFamily="34" charset="0"/>
                <a:ea typeface="Tahoma" pitchFamily="34" charset="0"/>
                <a:cs typeface="Tahoma" pitchFamily="34" charset="0"/>
              </a:rPr>
              <a:t> Ethics – Summary”.</a:t>
            </a:r>
            <a:endParaRPr kumimoji="0" lang="en-US" sz="2400" b="0" i="0" u="none" strike="noStrike" kern="0" cap="none" spc="0" normalizeH="0" baseline="0" noProof="0" dirty="0">
              <a:ln>
                <a:noFill/>
              </a:ln>
              <a:solidFill>
                <a:schemeClr val="tx1">
                  <a:lumMod val="75000"/>
                  <a:lumOff val="25000"/>
                </a:schemeClr>
              </a:solidFill>
              <a:effectLst/>
              <a:uLnTx/>
              <a:uFillTx/>
              <a:latin typeface="Tahoma" pitchFamily="34" charset="0"/>
              <a:ea typeface="Tahoma" pitchFamily="34" charset="0"/>
              <a:cs typeface="Tahoma" pitchFamily="34" charset="0"/>
            </a:endParaRPr>
          </a:p>
          <a:p>
            <a:pPr marL="342900" marR="0" lvl="0" indent="-615950" algn="ctr" defTabSz="914400" rtl="0" eaLnBrk="1" fontAlgn="base" latinLnBrk="0" hangingPunct="1">
              <a:lnSpc>
                <a:spcPct val="100000"/>
              </a:lnSpc>
              <a:spcBef>
                <a:spcPct val="0"/>
              </a:spcBef>
              <a:spcAft>
                <a:spcPct val="0"/>
              </a:spcAft>
              <a:buClr>
                <a:schemeClr val="accent1"/>
              </a:buClr>
              <a:buSzPct val="80000"/>
              <a:buFont typeface="Wingdings 2" pitchFamily="18" charset="2"/>
              <a:buNone/>
              <a:tabLst/>
              <a:defRPr/>
            </a:pPr>
            <a:endParaRPr lang="en-US" sz="2400" kern="0" dirty="0">
              <a:solidFill>
                <a:schemeClr val="tx1">
                  <a:lumMod val="75000"/>
                  <a:lumOff val="25000"/>
                </a:schemeClr>
              </a:solidFill>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31903248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5"/>
          <p:cNvSpPr>
            <a:spLocks noGrp="1"/>
          </p:cNvSpPr>
          <p:nvPr>
            <p:ph type="sldNum" sz="quarter" idx="12"/>
          </p:nvPr>
        </p:nvSpPr>
        <p:spPr/>
        <p:txBody>
          <a:bodyPr/>
          <a:lstStyle/>
          <a:p>
            <a:pPr>
              <a:defRPr/>
            </a:pPr>
            <a:fld id="{E93CB75A-A5F7-4ADC-8053-C317F5BE8945}" type="slidenum">
              <a:rPr/>
              <a:pPr>
                <a:defRPr/>
              </a:pPr>
              <a:t>11</a:t>
            </a:fld>
            <a:endParaRPr/>
          </a:p>
        </p:txBody>
      </p:sp>
      <p:sp>
        <p:nvSpPr>
          <p:cNvPr id="44034" name="Rectangle 2"/>
          <p:cNvSpPr>
            <a:spLocks noGrp="1"/>
          </p:cNvSpPr>
          <p:nvPr>
            <p:ph type="title"/>
          </p:nvPr>
        </p:nvSpPr>
        <p:spPr bwMode="auto">
          <a:xfrm>
            <a:off x="1915160" y="5442902"/>
            <a:ext cx="8229600" cy="1143000"/>
          </a:xfrm>
        </p:spPr>
        <p:txBody>
          <a:bodyPr vert="horz" lIns="91440" tIns="45720" rIns="91440" bIns="45720" rtlCol="0" anchor="ctr">
            <a:normAutofit/>
          </a:bodyPr>
          <a:lstStyle/>
          <a:p>
            <a:pPr algn="ctr"/>
            <a:r>
              <a:rPr lang="en-US" sz="2000" b="1" dirty="0">
                <a:solidFill>
                  <a:srgbClr val="0070C0"/>
                </a:solidFill>
              </a:rPr>
              <a:t> http://en.wikipedia.org/wiki/</a:t>
            </a:r>
            <a:br>
              <a:rPr lang="en-US" sz="2000" b="1" dirty="0">
                <a:solidFill>
                  <a:srgbClr val="0070C0"/>
                </a:solidFill>
              </a:rPr>
            </a:br>
            <a:r>
              <a:rPr lang="en-US" sz="2000" b="1" dirty="0" err="1">
                <a:solidFill>
                  <a:srgbClr val="0070C0"/>
                </a:solidFill>
              </a:rPr>
              <a:t>Unethical_human_experimentation_in_the_United_States</a:t>
            </a:r>
            <a:endParaRPr sz="2000" b="1" dirty="0">
              <a:solidFill>
                <a:srgbClr val="0070C0"/>
              </a:solidFill>
            </a:endParaRPr>
          </a:p>
        </p:txBody>
      </p:sp>
      <p:sp>
        <p:nvSpPr>
          <p:cNvPr id="7172" name="Rectangle 3"/>
          <p:cNvSpPr>
            <a:spLocks noGrp="1"/>
          </p:cNvSpPr>
          <p:nvPr>
            <p:ph type="body" idx="1"/>
          </p:nvPr>
        </p:nvSpPr>
        <p:spPr>
          <a:xfrm>
            <a:off x="2057400" y="791339"/>
            <a:ext cx="8229600" cy="4662489"/>
          </a:xfrm>
          <a:ln>
            <a:solidFill>
              <a:schemeClr val="accent1"/>
            </a:solidFill>
          </a:ln>
        </p:spPr>
        <p:txBody>
          <a:bodyPr/>
          <a:lstStyle/>
          <a:p>
            <a:pPr marL="939800" lvl="2">
              <a:buNone/>
            </a:pPr>
            <a:endParaRPr lang="en-US" dirty="0"/>
          </a:p>
          <a:p>
            <a:pPr indent="-342900"/>
            <a:r>
              <a:rPr lang="en-US" dirty="0"/>
              <a:t>Many of the modern day guidelines for ethical research originated from human subjects’ abuses in the 1800’s and 1900’s:</a:t>
            </a:r>
          </a:p>
          <a:p>
            <a:pPr lvl="1"/>
            <a:r>
              <a:rPr lang="en-US" dirty="0">
                <a:hlinkClick r:id="rId3"/>
              </a:rPr>
              <a:t>Nazi experiments</a:t>
            </a:r>
            <a:r>
              <a:rPr lang="en-US" dirty="0"/>
              <a:t> using war chemicals, environmental extremes, food and sleep deprivation, etc</a:t>
            </a:r>
          </a:p>
          <a:p>
            <a:pPr lvl="1"/>
            <a:r>
              <a:rPr lang="en-US" dirty="0">
                <a:hlinkClick r:id="rId4"/>
              </a:rPr>
              <a:t>Tuskegee Alabama</a:t>
            </a:r>
            <a:r>
              <a:rPr lang="en-US" dirty="0"/>
              <a:t> study where men with syphilis were “treated” with a placebo instead of a drug</a:t>
            </a:r>
          </a:p>
        </p:txBody>
      </p:sp>
      <p:sp>
        <p:nvSpPr>
          <p:cNvPr id="5" name="Rectangle 4"/>
          <p:cNvSpPr/>
          <p:nvPr/>
        </p:nvSpPr>
        <p:spPr>
          <a:xfrm>
            <a:off x="2098040" y="4068833"/>
            <a:ext cx="7620000" cy="1384995"/>
          </a:xfrm>
          <a:prstGeom prst="rect">
            <a:avLst/>
          </a:prstGeom>
        </p:spPr>
        <p:txBody>
          <a:bodyPr wrap="square">
            <a:spAutoFit/>
          </a:bodyPr>
          <a:lstStyle/>
          <a:p>
            <a:pPr marL="342900" lvl="2" indent="-342900" eaLnBrk="0" hangingPunct="0">
              <a:spcBef>
                <a:spcPct val="20000"/>
              </a:spcBef>
              <a:buClr>
                <a:schemeClr val="accent1"/>
              </a:buClr>
              <a:buSzPct val="80000"/>
              <a:buFont typeface="Wingdings 2" pitchFamily="18" charset="2"/>
              <a:buChar char=""/>
            </a:pPr>
            <a:r>
              <a:rPr lang="en-US" sz="2800" dirty="0">
                <a:ea typeface="+mn-lt"/>
                <a:cs typeface="+mn-lt"/>
              </a:rPr>
              <a:t>US Congress formed the National Commission for the Protection of Human Subjects in Biomedical and Behavioral Research (1974)</a:t>
            </a:r>
          </a:p>
        </p:txBody>
      </p:sp>
    </p:spTree>
    <p:extLst>
      <p:ext uri="{BB962C8B-B14F-4D97-AF65-F5344CB8AC3E}">
        <p14:creationId xmlns:p14="http://schemas.microsoft.com/office/powerpoint/2010/main" val="6714724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5"/>
          <p:cNvSpPr>
            <a:spLocks noGrp="1"/>
          </p:cNvSpPr>
          <p:nvPr>
            <p:ph type="sldNum" sz="quarter" idx="12"/>
          </p:nvPr>
        </p:nvSpPr>
        <p:spPr/>
        <p:txBody>
          <a:bodyPr/>
          <a:lstStyle/>
          <a:p>
            <a:pPr>
              <a:defRPr/>
            </a:pPr>
            <a:fld id="{06A8352F-2AFC-4EB9-8C89-F2A7794BB601}" type="slidenum">
              <a:rPr/>
              <a:pPr>
                <a:defRPr/>
              </a:pPr>
              <a:t>12</a:t>
            </a:fld>
            <a:endParaRPr/>
          </a:p>
        </p:txBody>
      </p:sp>
      <p:sp>
        <p:nvSpPr>
          <p:cNvPr id="45058" name="Rectangle 2"/>
          <p:cNvSpPr>
            <a:spLocks noGrp="1"/>
          </p:cNvSpPr>
          <p:nvPr>
            <p:ph type="title"/>
          </p:nvPr>
        </p:nvSpPr>
        <p:spPr bwMode="auto">
          <a:xfrm>
            <a:off x="1981200" y="457200"/>
            <a:ext cx="8229600" cy="1143000"/>
          </a:xfrm>
        </p:spPr>
        <p:txBody>
          <a:bodyPr vert="horz" lIns="91440" tIns="45720" rIns="91440" bIns="45720" rtlCol="0" anchor="ctr">
            <a:normAutofit/>
          </a:bodyPr>
          <a:lstStyle/>
          <a:p>
            <a:pPr algn="ctr"/>
            <a:r>
              <a:rPr b="1" dirty="0">
                <a:solidFill>
                  <a:srgbClr val="0070C0"/>
                </a:solidFill>
              </a:rPr>
              <a:t>Institutional Review Board (IRB)</a:t>
            </a:r>
          </a:p>
        </p:txBody>
      </p:sp>
      <p:sp>
        <p:nvSpPr>
          <p:cNvPr id="8196" name="Rectangle 3"/>
          <p:cNvSpPr>
            <a:spLocks noGrp="1"/>
          </p:cNvSpPr>
          <p:nvPr>
            <p:ph type="body" idx="1"/>
          </p:nvPr>
        </p:nvSpPr>
        <p:spPr>
          <a:xfrm>
            <a:off x="1981200" y="1600200"/>
            <a:ext cx="8229600" cy="4384040"/>
          </a:xfrm>
          <a:ln>
            <a:solidFill>
              <a:schemeClr val="accent1"/>
            </a:solidFill>
          </a:ln>
        </p:spPr>
        <p:txBody>
          <a:bodyPr/>
          <a:lstStyle/>
          <a:p>
            <a:pPr indent="-342900"/>
            <a:r>
              <a:rPr lang="en-US" dirty="0"/>
              <a:t>In the US, the IRB is a panel of research experts that pass judgment on the quality and safety of studies before they can be conducted.</a:t>
            </a:r>
          </a:p>
          <a:p>
            <a:pPr indent="-342900"/>
            <a:r>
              <a:rPr lang="en-US" dirty="0"/>
              <a:t>Primarily responsible for protecting the rights of subjects – health, safety, privacy – but also the researchers and the institution.</a:t>
            </a:r>
          </a:p>
          <a:p>
            <a:pPr indent="-342900"/>
            <a:r>
              <a:rPr lang="en-US" dirty="0"/>
              <a:t>Provides potential subjects with information to make a good decision about participating in a study.</a:t>
            </a:r>
          </a:p>
          <a:p>
            <a:pPr indent="-342900"/>
            <a:r>
              <a:rPr lang="en-US" dirty="0"/>
              <a:t>Provides simple but comprehensive information about the study.</a:t>
            </a:r>
          </a:p>
        </p:txBody>
      </p:sp>
    </p:spTree>
    <p:extLst>
      <p:ext uri="{BB962C8B-B14F-4D97-AF65-F5344CB8AC3E}">
        <p14:creationId xmlns:p14="http://schemas.microsoft.com/office/powerpoint/2010/main" val="14220950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5"/>
          <p:cNvSpPr>
            <a:spLocks noGrp="1"/>
          </p:cNvSpPr>
          <p:nvPr>
            <p:ph type="sldNum" sz="quarter" idx="12"/>
          </p:nvPr>
        </p:nvSpPr>
        <p:spPr/>
        <p:txBody>
          <a:bodyPr/>
          <a:lstStyle/>
          <a:p>
            <a:pPr>
              <a:defRPr/>
            </a:pPr>
            <a:fld id="{2B8305DC-149F-484E-89C0-15508CDF99E0}" type="slidenum">
              <a:rPr/>
              <a:pPr>
                <a:defRPr/>
              </a:pPr>
              <a:t>13</a:t>
            </a:fld>
            <a:endParaRPr/>
          </a:p>
        </p:txBody>
      </p:sp>
      <p:sp>
        <p:nvSpPr>
          <p:cNvPr id="4" name="Rectangle 15"/>
          <p:cNvSpPr txBox="1">
            <a:spLocks noGrp="1"/>
          </p:cNvSpPr>
          <p:nvPr/>
        </p:nvSpPr>
        <p:spPr>
          <a:xfrm>
            <a:off x="8077200" y="6245225"/>
            <a:ext cx="2133600" cy="476250"/>
          </a:xfrm>
          <a:prstGeom prst="rect">
            <a:avLst/>
          </a:prstGeom>
          <a:noFill/>
        </p:spPr>
        <p:txBody>
          <a:bodyPr anchor="b"/>
          <a:lstStyle/>
          <a:p>
            <a:pPr algn="r">
              <a:defRPr/>
            </a:pPr>
            <a:fld id="{B06C3702-7835-402C-8340-1DEF5E53D3BB}" type="slidenum">
              <a:rPr lang="en-US" sz="1200">
                <a:solidFill>
                  <a:schemeClr val="tx2"/>
                </a:solidFill>
                <a:ea typeface="+mn-lt"/>
                <a:cs typeface="+mn-lt"/>
              </a:rPr>
              <a:pPr algn="r">
                <a:defRPr/>
              </a:pPr>
              <a:t>13</a:t>
            </a:fld>
            <a:endParaRPr lang="en-US" sz="1200">
              <a:solidFill>
                <a:schemeClr val="tx2"/>
              </a:solidFill>
              <a:ea typeface="+mn-lt"/>
              <a:cs typeface="+mn-lt"/>
            </a:endParaRPr>
          </a:p>
        </p:txBody>
      </p:sp>
      <p:sp>
        <p:nvSpPr>
          <p:cNvPr id="5126" name="Rectangle 6"/>
          <p:cNvSpPr>
            <a:spLocks noGrp="1"/>
          </p:cNvSpPr>
          <p:nvPr>
            <p:ph type="title" idx="4294967295"/>
          </p:nvPr>
        </p:nvSpPr>
        <p:spPr bwMode="auto">
          <a:xfrm>
            <a:off x="1554480" y="524670"/>
            <a:ext cx="8229600" cy="1447800"/>
          </a:xfrm>
        </p:spPr>
        <p:txBody>
          <a:bodyPr vert="horz" lIns="91440" tIns="45720" rIns="91440" bIns="45720" rtlCol="0" anchor="ctr">
            <a:normAutofit/>
          </a:bodyPr>
          <a:lstStyle/>
          <a:p>
            <a:pPr algn="ctr"/>
            <a:r>
              <a:rPr b="1" dirty="0">
                <a:solidFill>
                  <a:srgbClr val="0070C0"/>
                </a:solidFill>
              </a:rPr>
              <a:t>Scientific Dishonesty in Research</a:t>
            </a:r>
          </a:p>
        </p:txBody>
      </p:sp>
      <p:sp>
        <p:nvSpPr>
          <p:cNvPr id="12293" name="Rectangle 3"/>
          <p:cNvSpPr>
            <a:spLocks noGrp="1" noChangeArrowheads="1"/>
          </p:cNvSpPr>
          <p:nvPr>
            <p:ph type="body" idx="1"/>
          </p:nvPr>
        </p:nvSpPr>
        <p:spPr>
          <a:xfrm>
            <a:off x="1554480" y="2007156"/>
            <a:ext cx="6752336" cy="3640613"/>
          </a:xfrm>
          <a:ln>
            <a:solidFill>
              <a:schemeClr val="accent1"/>
            </a:solidFill>
          </a:ln>
        </p:spPr>
        <p:txBody>
          <a:bodyPr>
            <a:noAutofit/>
          </a:bodyPr>
          <a:lstStyle/>
          <a:p>
            <a:pPr>
              <a:spcBef>
                <a:spcPts val="600"/>
              </a:spcBef>
              <a:buFont typeface="Wingdings" panose="05000000000000000000" pitchFamily="2" charset="2"/>
              <a:buChar char="§"/>
            </a:pPr>
            <a:r>
              <a:rPr lang="en-US" sz="3200" dirty="0">
                <a:latin typeface="Arial" pitchFamily="34" charset="0"/>
                <a:cs typeface="Arial" pitchFamily="34" charset="0"/>
              </a:rPr>
              <a:t>Plagiarism</a:t>
            </a:r>
          </a:p>
          <a:p>
            <a:pPr>
              <a:spcBef>
                <a:spcPts val="600"/>
              </a:spcBef>
              <a:buFont typeface="Wingdings" panose="05000000000000000000" pitchFamily="2" charset="2"/>
              <a:buChar char="§"/>
            </a:pPr>
            <a:r>
              <a:rPr lang="en-US" sz="3200" dirty="0">
                <a:latin typeface="Arial" pitchFamily="34" charset="0"/>
                <a:cs typeface="Arial" pitchFamily="34" charset="0"/>
              </a:rPr>
              <a:t>Fabrication and falsification</a:t>
            </a:r>
          </a:p>
          <a:p>
            <a:pPr>
              <a:spcBef>
                <a:spcPts val="600"/>
              </a:spcBef>
              <a:buFont typeface="Wingdings" panose="05000000000000000000" pitchFamily="2" charset="2"/>
              <a:buChar char="§"/>
            </a:pPr>
            <a:r>
              <a:rPr lang="en-US" sz="3200" dirty="0">
                <a:latin typeface="Arial" pitchFamily="34" charset="0"/>
                <a:cs typeface="Arial" pitchFamily="34" charset="0"/>
              </a:rPr>
              <a:t>Non-publication of data</a:t>
            </a:r>
          </a:p>
          <a:p>
            <a:pPr>
              <a:spcBef>
                <a:spcPts val="600"/>
              </a:spcBef>
              <a:buFont typeface="Wingdings" panose="05000000000000000000" pitchFamily="2" charset="2"/>
              <a:buChar char="§"/>
            </a:pPr>
            <a:r>
              <a:rPr lang="en-US" sz="3200" dirty="0">
                <a:latin typeface="Arial" pitchFamily="34" charset="0"/>
                <a:cs typeface="Arial" pitchFamily="34" charset="0"/>
              </a:rPr>
              <a:t>Faulty data-gathering procedures</a:t>
            </a:r>
          </a:p>
          <a:p>
            <a:pPr>
              <a:spcBef>
                <a:spcPts val="600"/>
              </a:spcBef>
              <a:buFont typeface="Wingdings" panose="05000000000000000000" pitchFamily="2" charset="2"/>
              <a:buChar char="§"/>
            </a:pPr>
            <a:r>
              <a:rPr lang="en-US" sz="3200" dirty="0">
                <a:latin typeface="Arial" pitchFamily="34" charset="0"/>
                <a:cs typeface="Arial" pitchFamily="34" charset="0"/>
              </a:rPr>
              <a:t>Poor data storage and retention</a:t>
            </a:r>
          </a:p>
          <a:p>
            <a:pPr>
              <a:spcBef>
                <a:spcPts val="600"/>
              </a:spcBef>
              <a:buFont typeface="Wingdings" panose="05000000000000000000" pitchFamily="2" charset="2"/>
              <a:buChar char="§"/>
            </a:pPr>
            <a:r>
              <a:rPr lang="en-US" sz="3200" dirty="0">
                <a:latin typeface="Arial" pitchFamily="34" charset="0"/>
                <a:cs typeface="Arial" pitchFamily="34" charset="0"/>
              </a:rPr>
              <a:t>Misleading authorship</a:t>
            </a:r>
          </a:p>
          <a:p>
            <a:pPr>
              <a:spcBef>
                <a:spcPts val="600"/>
              </a:spcBef>
              <a:buFont typeface="Wingdings" panose="05000000000000000000" pitchFamily="2" charset="2"/>
              <a:buChar char="§"/>
            </a:pPr>
            <a:r>
              <a:rPr lang="en-US" sz="3200" dirty="0">
                <a:latin typeface="Arial" pitchFamily="34" charset="0"/>
                <a:cs typeface="Arial" pitchFamily="34" charset="0"/>
              </a:rPr>
              <a:t>Sneaky publication practices</a:t>
            </a:r>
          </a:p>
        </p:txBody>
      </p:sp>
      <p:pic>
        <p:nvPicPr>
          <p:cNvPr id="12294" name="Picture 7" descr="Winning Science Fair Project"/>
          <p:cNvPicPr>
            <a:picLocks noChangeAspect="1" noChangeArrowheads="1"/>
          </p:cNvPicPr>
          <p:nvPr/>
        </p:nvPicPr>
        <p:blipFill>
          <a:blip r:embed="rId2" cstate="print"/>
          <a:srcRect/>
          <a:stretch>
            <a:fillRect/>
          </a:stretch>
        </p:blipFill>
        <p:spPr bwMode="auto">
          <a:xfrm>
            <a:off x="8516400" y="2646363"/>
            <a:ext cx="2293840" cy="2362200"/>
          </a:xfrm>
          <a:prstGeom prst="rect">
            <a:avLst/>
          </a:prstGeom>
          <a:noFill/>
          <a:ln w="9525">
            <a:noFill/>
            <a:miter lim="800000"/>
            <a:headEnd/>
            <a:tailEnd/>
          </a:ln>
        </p:spPr>
      </p:pic>
    </p:spTree>
    <p:extLst>
      <p:ext uri="{BB962C8B-B14F-4D97-AF65-F5344CB8AC3E}">
        <p14:creationId xmlns:p14="http://schemas.microsoft.com/office/powerpoint/2010/main" val="3975083006"/>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5"/>
          <p:cNvSpPr>
            <a:spLocks noGrp="1"/>
          </p:cNvSpPr>
          <p:nvPr>
            <p:ph type="sldNum" sz="quarter" idx="12"/>
          </p:nvPr>
        </p:nvSpPr>
        <p:spPr/>
        <p:txBody>
          <a:bodyPr/>
          <a:lstStyle/>
          <a:p>
            <a:pPr>
              <a:defRPr/>
            </a:pPr>
            <a:fld id="{1171BCAA-CF8C-493F-AA7A-50A11D7F88A5}" type="slidenum">
              <a:rPr/>
              <a:pPr>
                <a:defRPr/>
              </a:pPr>
              <a:t>14</a:t>
            </a:fld>
            <a:endParaRPr dirty="0"/>
          </a:p>
        </p:txBody>
      </p:sp>
      <p:sp>
        <p:nvSpPr>
          <p:cNvPr id="9223" name="Rectangle 7"/>
          <p:cNvSpPr>
            <a:spLocks noGrp="1"/>
          </p:cNvSpPr>
          <p:nvPr>
            <p:ph type="title" idx="4294967295"/>
          </p:nvPr>
        </p:nvSpPr>
        <p:spPr bwMode="auto"/>
        <p:txBody>
          <a:bodyPr vert="horz" lIns="91440" tIns="45720" rIns="91440" bIns="45720" rtlCol="0" anchor="ctr">
            <a:normAutofit/>
          </a:bodyPr>
          <a:lstStyle/>
          <a:p>
            <a:pPr algn="ctr"/>
            <a:r>
              <a:rPr lang="en-US" b="1" dirty="0">
                <a:solidFill>
                  <a:srgbClr val="0070C0"/>
                </a:solidFill>
              </a:rPr>
              <a:t>Don’t Plagiarize – Cite References</a:t>
            </a:r>
            <a:endParaRPr b="1" dirty="0">
              <a:solidFill>
                <a:srgbClr val="0070C0"/>
              </a:solidFill>
            </a:endParaRPr>
          </a:p>
        </p:txBody>
      </p:sp>
      <p:sp>
        <p:nvSpPr>
          <p:cNvPr id="13316" name="Content Placeholder 2"/>
          <p:cNvSpPr>
            <a:spLocks noGrp="1"/>
          </p:cNvSpPr>
          <p:nvPr>
            <p:ph type="body" idx="1"/>
          </p:nvPr>
        </p:nvSpPr>
        <p:spPr>
          <a:xfrm>
            <a:off x="1295400" y="1671003"/>
            <a:ext cx="9601200" cy="4251008"/>
          </a:xfrm>
          <a:ln>
            <a:solidFill>
              <a:schemeClr val="accent1"/>
            </a:solidFill>
          </a:ln>
        </p:spPr>
        <p:txBody>
          <a:bodyPr>
            <a:noAutofit/>
          </a:bodyPr>
          <a:lstStyle/>
          <a:p>
            <a:pPr marL="344488" indent="-344488"/>
            <a:r>
              <a:rPr lang="en-US" sz="2400" dirty="0">
                <a:latin typeface="Arial" pitchFamily="34" charset="0"/>
                <a:cs typeface="Arial" pitchFamily="34" charset="0"/>
              </a:rPr>
              <a:t>Internet has made it easy to cut and paste.</a:t>
            </a:r>
          </a:p>
          <a:p>
            <a:pPr marL="344488" indent="-344488"/>
            <a:r>
              <a:rPr lang="en-US" sz="2400" dirty="0">
                <a:latin typeface="Arial" pitchFamily="34" charset="0"/>
                <a:cs typeface="Arial" pitchFamily="34" charset="0"/>
              </a:rPr>
              <a:t>Plagiarism = putting your name on the ideas, writings, drawings, and codes of others. </a:t>
            </a:r>
          </a:p>
          <a:p>
            <a:pPr marL="344488" indent="-344488"/>
            <a:r>
              <a:rPr lang="en-US" sz="2400" dirty="0">
                <a:solidFill>
                  <a:srgbClr val="C00000"/>
                </a:solidFill>
                <a:latin typeface="Arial" pitchFamily="34" charset="0"/>
                <a:cs typeface="Arial" pitchFamily="34" charset="0"/>
              </a:rPr>
              <a:t>Plagiarism is not just copying verbatim, but also taking ideas without attribution</a:t>
            </a:r>
            <a:r>
              <a:rPr lang="en-US" sz="2400" dirty="0">
                <a:latin typeface="Arial" pitchFamily="34" charset="0"/>
                <a:cs typeface="Arial" pitchFamily="34" charset="0"/>
              </a:rPr>
              <a:t>.</a:t>
            </a:r>
          </a:p>
          <a:p>
            <a:pPr marL="457200" indent="-457200"/>
            <a:r>
              <a:rPr lang="en-US" sz="2400" dirty="0">
                <a:latin typeface="Arial" pitchFamily="34" charset="0"/>
                <a:cs typeface="Arial" pitchFamily="34" charset="0"/>
              </a:rPr>
              <a:t>Any copied passage must be given in quotes.</a:t>
            </a:r>
          </a:p>
          <a:p>
            <a:pPr marL="457200" indent="-457200"/>
            <a:r>
              <a:rPr lang="en-US" sz="2400" dirty="0">
                <a:latin typeface="Arial" pitchFamily="34" charset="0"/>
                <a:cs typeface="Arial" pitchFamily="34" charset="0"/>
              </a:rPr>
              <a:t>Definitions, theorems, etc., from other sources can be taken with attribution, such as:  </a:t>
            </a:r>
          </a:p>
          <a:p>
            <a:pPr marL="0" indent="0">
              <a:buNone/>
            </a:pPr>
            <a:r>
              <a:rPr lang="en-US" sz="2400" dirty="0">
                <a:latin typeface="Arial" pitchFamily="34" charset="0"/>
                <a:cs typeface="Arial" pitchFamily="34" charset="0"/>
              </a:rPr>
              <a:t>	“</a:t>
            </a:r>
            <a:r>
              <a:rPr lang="en-US" sz="2400" i="1" dirty="0">
                <a:latin typeface="Times New Roman" panose="02020603050405020304" pitchFamily="18" charset="0"/>
                <a:cs typeface="Times New Roman" panose="02020603050405020304" pitchFamily="18" charset="0"/>
              </a:rPr>
              <a:t>The following definitions are taken from Smith and Jones [25]: …</a:t>
            </a:r>
            <a:r>
              <a:rPr lang="en-US" sz="2400" dirty="0">
                <a:latin typeface="Arial" pitchFamily="34" charset="0"/>
                <a:cs typeface="Arial" pitchFamily="34" charset="0"/>
              </a:rPr>
              <a:t>” </a:t>
            </a:r>
          </a:p>
          <a:p>
            <a:pPr marL="0" indent="0">
              <a:buNone/>
            </a:pPr>
            <a:r>
              <a:rPr lang="en-US" sz="2400" dirty="0">
                <a:latin typeface="Arial" pitchFamily="34" charset="0"/>
                <a:cs typeface="Arial" pitchFamily="34" charset="0"/>
              </a:rPr>
              <a:t>      and then reproduce their definitions verbatim.</a:t>
            </a:r>
          </a:p>
          <a:p>
            <a:pPr marL="344488" indent="-344488"/>
            <a:endParaRPr lang="en-US" dirty="0">
              <a:latin typeface="Arial" pitchFamily="34" charset="0"/>
              <a:cs typeface="Arial" pitchFamily="34" charset="0"/>
            </a:endParaRPr>
          </a:p>
        </p:txBody>
      </p:sp>
      <p:sp>
        <p:nvSpPr>
          <p:cNvPr id="4" name="Slide Number Placeholder 3"/>
          <p:cNvSpPr txBox="1">
            <a:spLocks noGrp="1"/>
          </p:cNvSpPr>
          <p:nvPr/>
        </p:nvSpPr>
        <p:spPr>
          <a:xfrm>
            <a:off x="8077200" y="6245225"/>
            <a:ext cx="2133600" cy="476250"/>
          </a:xfrm>
          <a:prstGeom prst="rect">
            <a:avLst/>
          </a:prstGeom>
          <a:noFill/>
        </p:spPr>
        <p:txBody>
          <a:bodyPr anchor="b"/>
          <a:lstStyle/>
          <a:p>
            <a:pPr algn="r">
              <a:defRPr/>
            </a:pPr>
            <a:fld id="{F1C2887F-F533-441B-A9FF-B93FCAA0E01F}" type="slidenum">
              <a:rPr lang="en-US" sz="1200">
                <a:solidFill>
                  <a:schemeClr val="tx2"/>
                </a:solidFill>
                <a:ea typeface="+mn-lt"/>
                <a:cs typeface="+mn-lt"/>
              </a:rPr>
              <a:pPr algn="r">
                <a:defRPr/>
              </a:pPr>
              <a:t>14</a:t>
            </a:fld>
            <a:endParaRPr lang="en-US" sz="1200" dirty="0">
              <a:solidFill>
                <a:schemeClr val="tx2"/>
              </a:solidFill>
              <a:ea typeface="+mn-lt"/>
              <a:cs typeface="+mn-lt"/>
            </a:endParaRPr>
          </a:p>
        </p:txBody>
      </p:sp>
    </p:spTree>
    <p:extLst>
      <p:ext uri="{BB962C8B-B14F-4D97-AF65-F5344CB8AC3E}">
        <p14:creationId xmlns:p14="http://schemas.microsoft.com/office/powerpoint/2010/main" val="29230202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2006600" y="574040"/>
            <a:ext cx="8229600" cy="1143000"/>
          </a:xfrm>
        </p:spPr>
        <p:txBody>
          <a:bodyPr vert="horz" lIns="91440" tIns="45720" rIns="91440" bIns="45720" rtlCol="0" anchor="ctr">
            <a:noAutofit/>
          </a:bodyPr>
          <a:lstStyle/>
          <a:p>
            <a:pPr algn="ctr"/>
            <a:r>
              <a:rPr b="1" dirty="0">
                <a:solidFill>
                  <a:srgbClr val="0070C0"/>
                </a:solidFill>
              </a:rPr>
              <a:t>Why do people fabricate and falsify in their research ?</a:t>
            </a:r>
          </a:p>
        </p:txBody>
      </p:sp>
      <p:sp>
        <p:nvSpPr>
          <p:cNvPr id="38915" name="Rectangle 3"/>
          <p:cNvSpPr>
            <a:spLocks noGrp="1" noChangeArrowheads="1"/>
          </p:cNvSpPr>
          <p:nvPr>
            <p:ph type="body" idx="1"/>
          </p:nvPr>
        </p:nvSpPr>
        <p:spPr>
          <a:xfrm>
            <a:off x="2006600" y="1965961"/>
            <a:ext cx="8229600" cy="3987799"/>
          </a:xfrm>
          <a:noFill/>
          <a:ln>
            <a:solidFill>
              <a:schemeClr val="accent1"/>
            </a:solidFill>
          </a:ln>
        </p:spPr>
        <p:txBody>
          <a:bodyPr>
            <a:noAutofit/>
          </a:bodyPr>
          <a:lstStyle/>
          <a:p>
            <a:pPr eaLnBrk="1" hangingPunct="1"/>
            <a:r>
              <a:rPr lang="en-US" dirty="0">
                <a:latin typeface="Arial" pitchFamily="34" charset="0"/>
                <a:cs typeface="Arial" pitchFamily="34" charset="0"/>
              </a:rPr>
              <a:t>Pressure on the job.</a:t>
            </a:r>
          </a:p>
          <a:p>
            <a:pPr eaLnBrk="1" hangingPunct="1"/>
            <a:r>
              <a:rPr lang="en-US" dirty="0">
                <a:latin typeface="Arial" pitchFamily="34" charset="0"/>
                <a:cs typeface="Arial" pitchFamily="34" charset="0"/>
              </a:rPr>
              <a:t>Need to complete research study and get a job.</a:t>
            </a:r>
          </a:p>
          <a:p>
            <a:pPr eaLnBrk="1" hangingPunct="1"/>
            <a:r>
              <a:rPr lang="en-US" dirty="0">
                <a:latin typeface="Arial" pitchFamily="34" charset="0"/>
                <a:cs typeface="Arial" pitchFamily="34" charset="0"/>
              </a:rPr>
              <a:t>Need to increase one’s publication count.</a:t>
            </a:r>
          </a:p>
          <a:p>
            <a:pPr eaLnBrk="1" hangingPunct="1"/>
            <a:r>
              <a:rPr lang="en-US" dirty="0">
                <a:latin typeface="Arial" pitchFamily="34" charset="0"/>
                <a:cs typeface="Arial" pitchFamily="34" charset="0"/>
              </a:rPr>
              <a:t>Need to obtain external funding.</a:t>
            </a:r>
          </a:p>
          <a:p>
            <a:pPr eaLnBrk="1" hangingPunct="1"/>
            <a:r>
              <a:rPr lang="en-US" dirty="0">
                <a:latin typeface="Arial" pitchFamily="34" charset="0"/>
                <a:cs typeface="Arial" pitchFamily="34" charset="0"/>
              </a:rPr>
              <a:t>Obtain rewards in the field and become famous</a:t>
            </a:r>
          </a:p>
          <a:p>
            <a:pPr lvl="1" eaLnBrk="1" hangingPunct="1"/>
            <a:r>
              <a:rPr lang="en-US" sz="2000" dirty="0">
                <a:latin typeface="Arial" pitchFamily="34" charset="0"/>
                <a:cs typeface="Arial" pitchFamily="34" charset="0"/>
              </a:rPr>
              <a:t>“The Fugitive” starring Harrison Ford, Tommy Lee Jones</a:t>
            </a:r>
          </a:p>
          <a:p>
            <a:pPr lvl="1" eaLnBrk="1" hangingPunct="1"/>
            <a:r>
              <a:rPr lang="en-US" sz="2000" dirty="0">
                <a:latin typeface="Arial" pitchFamily="34" charset="0"/>
                <a:cs typeface="Arial" pitchFamily="34" charset="0"/>
              </a:rPr>
              <a:t>In this movie, a “reputable” scientist hides the fact that a certain drug that he invented causes liver damage in order to profit from stake in a billion-dollar pharmaceutical company.</a:t>
            </a:r>
          </a:p>
        </p:txBody>
      </p:sp>
    </p:spTree>
    <p:extLst>
      <p:ext uri="{BB962C8B-B14F-4D97-AF65-F5344CB8AC3E}">
        <p14:creationId xmlns:p14="http://schemas.microsoft.com/office/powerpoint/2010/main" val="3219046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2006600" y="574040"/>
            <a:ext cx="8229600" cy="1143000"/>
          </a:xfrm>
        </p:spPr>
        <p:txBody>
          <a:bodyPr vert="horz" lIns="91440" tIns="45720" rIns="91440" bIns="45720" rtlCol="0" anchor="ctr">
            <a:noAutofit/>
          </a:bodyPr>
          <a:lstStyle/>
          <a:p>
            <a:pPr algn="ctr"/>
            <a:r>
              <a:rPr lang="en-US" b="1" dirty="0">
                <a:solidFill>
                  <a:srgbClr val="0070C0"/>
                </a:solidFill>
              </a:rPr>
              <a:t>Right Attitude Towards Research</a:t>
            </a:r>
            <a:endParaRPr b="1" dirty="0">
              <a:solidFill>
                <a:srgbClr val="0070C0"/>
              </a:solidFill>
            </a:endParaRPr>
          </a:p>
        </p:txBody>
      </p:sp>
      <p:sp>
        <p:nvSpPr>
          <p:cNvPr id="38915" name="Rectangle 3"/>
          <p:cNvSpPr>
            <a:spLocks noGrp="1" noChangeArrowheads="1"/>
          </p:cNvSpPr>
          <p:nvPr>
            <p:ph type="body" idx="1"/>
          </p:nvPr>
        </p:nvSpPr>
        <p:spPr>
          <a:xfrm>
            <a:off x="2006600" y="1965961"/>
            <a:ext cx="8229600" cy="3987799"/>
          </a:xfrm>
          <a:noFill/>
          <a:ln>
            <a:solidFill>
              <a:schemeClr val="accent1"/>
            </a:solidFill>
          </a:ln>
        </p:spPr>
        <p:txBody>
          <a:bodyPr>
            <a:noAutofit/>
          </a:bodyPr>
          <a:lstStyle/>
          <a:p>
            <a:pPr eaLnBrk="1" hangingPunct="1"/>
            <a:r>
              <a:rPr lang="en-US" dirty="0">
                <a:latin typeface="Arial" pitchFamily="34" charset="0"/>
                <a:cs typeface="Arial" pitchFamily="34" charset="0"/>
              </a:rPr>
              <a:t>Develop a genuine liking for your work.   This comes with reading, discussion, conferences.</a:t>
            </a:r>
          </a:p>
          <a:p>
            <a:pPr eaLnBrk="1" hangingPunct="1"/>
            <a:r>
              <a:rPr lang="en-US" dirty="0">
                <a:latin typeface="Arial" pitchFamily="34" charset="0"/>
                <a:cs typeface="Arial" pitchFamily="34" charset="0"/>
              </a:rPr>
              <a:t>Strive for excellence.   </a:t>
            </a:r>
          </a:p>
          <a:p>
            <a:pPr eaLnBrk="1" hangingPunct="1"/>
            <a:r>
              <a:rPr lang="en-US" dirty="0">
                <a:latin typeface="Arial" pitchFamily="34" charset="0"/>
                <a:cs typeface="Arial" pitchFamily="34" charset="0"/>
              </a:rPr>
              <a:t>Be honest with yourself.   </a:t>
            </a:r>
          </a:p>
          <a:p>
            <a:pPr eaLnBrk="1" hangingPunct="1"/>
            <a:r>
              <a:rPr lang="en-US" dirty="0">
                <a:latin typeface="Arial" pitchFamily="34" charset="0"/>
                <a:cs typeface="Arial" pitchFamily="34" charset="0"/>
              </a:rPr>
              <a:t>Don’t ignore small issues – they can lead to bigger openings in your research.</a:t>
            </a:r>
            <a:endParaRPr lang="en-US" sz="2000" dirty="0">
              <a:latin typeface="Arial" pitchFamily="34" charset="0"/>
              <a:cs typeface="Arial" pitchFamily="34" charset="0"/>
            </a:endParaRPr>
          </a:p>
          <a:p>
            <a:pPr eaLnBrk="1" hangingPunct="1"/>
            <a:r>
              <a:rPr lang="en-US" dirty="0">
                <a:latin typeface="Arial" pitchFamily="34" charset="0"/>
                <a:cs typeface="Arial" pitchFamily="34" charset="0"/>
              </a:rPr>
              <a:t>Take critical reviews in stride – they help you improve your research.</a:t>
            </a:r>
          </a:p>
          <a:p>
            <a:pPr eaLnBrk="1" hangingPunct="1"/>
            <a:endParaRPr lang="en-US" dirty="0">
              <a:latin typeface="Arial" pitchFamily="34" charset="0"/>
              <a:cs typeface="Arial" pitchFamily="34" charset="0"/>
            </a:endParaRPr>
          </a:p>
        </p:txBody>
      </p:sp>
    </p:spTree>
    <p:extLst>
      <p:ext uri="{BB962C8B-B14F-4D97-AF65-F5344CB8AC3E}">
        <p14:creationId xmlns:p14="http://schemas.microsoft.com/office/powerpoint/2010/main" val="17304177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xfrm>
            <a:off x="1971485" y="487680"/>
            <a:ext cx="8447087" cy="457200"/>
          </a:xfrm>
        </p:spPr>
        <p:txBody>
          <a:bodyPr vert="horz" lIns="91440" tIns="45720" rIns="91440" bIns="45720" rtlCol="0" anchor="ctr">
            <a:normAutofit fontScale="90000"/>
          </a:bodyPr>
          <a:lstStyle/>
          <a:p>
            <a:pPr algn="ctr"/>
            <a:r>
              <a:rPr lang="en-GB" b="1" dirty="0">
                <a:solidFill>
                  <a:srgbClr val="0070C0"/>
                </a:solidFill>
              </a:rPr>
              <a:t>Maximizing Publications – Unethically!</a:t>
            </a:r>
            <a:endParaRPr lang="en-US" b="1" dirty="0">
              <a:solidFill>
                <a:srgbClr val="0070C0"/>
              </a:solidFill>
            </a:endParaRPr>
          </a:p>
        </p:txBody>
      </p:sp>
      <p:sp>
        <p:nvSpPr>
          <p:cNvPr id="56323" name="Rectangle 3"/>
          <p:cNvSpPr>
            <a:spLocks noGrp="1" noChangeArrowheads="1"/>
          </p:cNvSpPr>
          <p:nvPr>
            <p:ph type="body" sz="half" idx="1"/>
          </p:nvPr>
        </p:nvSpPr>
        <p:spPr>
          <a:xfrm>
            <a:off x="1026160" y="1342232"/>
            <a:ext cx="6532880" cy="5014118"/>
          </a:xfrm>
          <a:ln>
            <a:solidFill>
              <a:schemeClr val="accent1"/>
            </a:solidFill>
          </a:ln>
        </p:spPr>
        <p:txBody>
          <a:bodyPr/>
          <a:lstStyle/>
          <a:p>
            <a:pPr eaLnBrk="1" hangingPunct="1">
              <a:lnSpc>
                <a:spcPct val="90000"/>
              </a:lnSpc>
            </a:pPr>
            <a:r>
              <a:rPr lang="en-GB" dirty="0">
                <a:solidFill>
                  <a:srgbClr val="0070C0"/>
                </a:solidFill>
              </a:rPr>
              <a:t>Salami-Slicing</a:t>
            </a:r>
            <a:r>
              <a:rPr lang="en-GB" dirty="0"/>
              <a:t>:  breaking up work into large number of small papers =&gt; “minimal publishable unit”</a:t>
            </a:r>
          </a:p>
          <a:p>
            <a:pPr eaLnBrk="1" hangingPunct="1">
              <a:lnSpc>
                <a:spcPct val="90000"/>
              </a:lnSpc>
            </a:pPr>
            <a:r>
              <a:rPr lang="en-GB" dirty="0">
                <a:solidFill>
                  <a:srgbClr val="0070C0"/>
                </a:solidFill>
              </a:rPr>
              <a:t>Tiling</a:t>
            </a:r>
            <a:r>
              <a:rPr lang="en-GB" dirty="0"/>
              <a:t>:  publishing sequence of substantially overlapping papers.</a:t>
            </a:r>
          </a:p>
          <a:p>
            <a:pPr eaLnBrk="1" hangingPunct="1">
              <a:lnSpc>
                <a:spcPct val="90000"/>
              </a:lnSpc>
            </a:pPr>
            <a:r>
              <a:rPr lang="en-GB" dirty="0">
                <a:solidFill>
                  <a:srgbClr val="0070C0"/>
                </a:solidFill>
              </a:rPr>
              <a:t>Double Publishing</a:t>
            </a:r>
            <a:r>
              <a:rPr lang="en-GB" dirty="0"/>
              <a:t>:</a:t>
            </a:r>
            <a:r>
              <a:rPr lang="en-US" dirty="0"/>
              <a:t>  publishing      same work twice</a:t>
            </a:r>
          </a:p>
          <a:p>
            <a:pPr eaLnBrk="1" hangingPunct="1">
              <a:lnSpc>
                <a:spcPct val="90000"/>
              </a:lnSpc>
            </a:pPr>
            <a:r>
              <a:rPr lang="en-US" dirty="0">
                <a:solidFill>
                  <a:srgbClr val="0070C0"/>
                </a:solidFill>
              </a:rPr>
              <a:t>Parallel Submissions</a:t>
            </a:r>
            <a:r>
              <a:rPr lang="en-US" dirty="0"/>
              <a:t>:  send same paper to simultaneously to two journals or conferences</a:t>
            </a:r>
          </a:p>
        </p:txBody>
      </p:sp>
      <p:pic>
        <p:nvPicPr>
          <p:cNvPr id="56324" name="Picture 4" descr="nmat1305-i1"/>
          <p:cNvPicPr>
            <a:picLocks noGrp="1" noChangeAspect="1" noChangeArrowheads="1"/>
          </p:cNvPicPr>
          <p:nvPr>
            <p:ph sz="quarter" idx="2"/>
          </p:nvPr>
        </p:nvPicPr>
        <p:blipFill>
          <a:blip r:embed="rId2" cstate="print"/>
          <a:srcRect/>
          <a:stretch>
            <a:fillRect/>
          </a:stretch>
        </p:blipFill>
        <p:spPr>
          <a:xfrm>
            <a:off x="8102599" y="2055144"/>
            <a:ext cx="2336800" cy="1549052"/>
          </a:xfrm>
        </p:spPr>
      </p:pic>
      <p:sp>
        <p:nvSpPr>
          <p:cNvPr id="56327" name="Slide Number Placeholder 6"/>
          <p:cNvSpPr>
            <a:spLocks noGrp="1"/>
          </p:cNvSpPr>
          <p:nvPr>
            <p:ph type="sldNum" sz="quarter" idx="12"/>
          </p:nvPr>
        </p:nvSpPr>
        <p:spPr>
          <a:noFill/>
        </p:spPr>
        <p:txBody>
          <a:bodyPr/>
          <a:lstStyle/>
          <a:p>
            <a:fld id="{83FB1CBB-3303-49E6-8F05-0D5C48C69D3B}" type="slidenum">
              <a:rPr lang="en-US" smtClean="0"/>
              <a:pPr/>
              <a:t>17</a:t>
            </a:fld>
            <a:endParaRPr lang="en-US"/>
          </a:p>
        </p:txBody>
      </p:sp>
      <p:pic>
        <p:nvPicPr>
          <p:cNvPr id="56325" name="Picture 5" descr="MVC-004F"/>
          <p:cNvPicPr>
            <a:picLocks noGrp="1" noChangeAspect="1" noChangeArrowheads="1"/>
          </p:cNvPicPr>
          <p:nvPr>
            <p:ph sz="quarter" idx="3"/>
          </p:nvPr>
        </p:nvPicPr>
        <p:blipFill>
          <a:blip r:embed="rId3" cstate="print"/>
          <a:srcRect/>
          <a:stretch>
            <a:fillRect/>
          </a:stretch>
        </p:blipFill>
        <p:spPr>
          <a:xfrm>
            <a:off x="8089899" y="3613341"/>
            <a:ext cx="2362200" cy="1771997"/>
          </a:xfrm>
        </p:spPr>
      </p:pic>
    </p:spTree>
    <p:extLst>
      <p:ext uri="{BB962C8B-B14F-4D97-AF65-F5344CB8AC3E}">
        <p14:creationId xmlns:p14="http://schemas.microsoft.com/office/powerpoint/2010/main" val="38721427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1970024" y="379423"/>
            <a:ext cx="8229600" cy="1143000"/>
          </a:xfrm>
        </p:spPr>
        <p:txBody>
          <a:bodyPr vert="horz" lIns="91440" tIns="45720" rIns="91440" bIns="45720" rtlCol="0" anchor="ctr">
            <a:normAutofit/>
          </a:bodyPr>
          <a:lstStyle/>
          <a:p>
            <a:pPr algn="ctr"/>
            <a:r>
              <a:rPr lang="en-GB" b="1" dirty="0">
                <a:solidFill>
                  <a:srgbClr val="0070C0"/>
                </a:solidFill>
              </a:rPr>
              <a:t>Peer Review Process</a:t>
            </a:r>
            <a:endParaRPr lang="en-US" b="1" dirty="0">
              <a:solidFill>
                <a:srgbClr val="0070C0"/>
              </a:solidFill>
            </a:endParaRPr>
          </a:p>
        </p:txBody>
      </p:sp>
      <p:sp>
        <p:nvSpPr>
          <p:cNvPr id="57347" name="Rectangle 3"/>
          <p:cNvSpPr>
            <a:spLocks noGrp="1" noChangeArrowheads="1"/>
          </p:cNvSpPr>
          <p:nvPr>
            <p:ph type="body" idx="1"/>
          </p:nvPr>
        </p:nvSpPr>
        <p:spPr>
          <a:xfrm>
            <a:off x="970986" y="1520030"/>
            <a:ext cx="5074213" cy="3732838"/>
          </a:xfrm>
          <a:ln>
            <a:solidFill>
              <a:schemeClr val="accent1"/>
            </a:solidFill>
          </a:ln>
        </p:spPr>
        <p:txBody>
          <a:bodyPr>
            <a:noAutofit/>
          </a:bodyPr>
          <a:lstStyle/>
          <a:p>
            <a:pPr eaLnBrk="1" hangingPunct="1">
              <a:lnSpc>
                <a:spcPct val="90000"/>
              </a:lnSpc>
            </a:pPr>
            <a:r>
              <a:rPr lang="en-GB" sz="2400" dirty="0"/>
              <a:t>Prior to acceptance, conference and journal papers are rigorously reviewed by fellow researchers </a:t>
            </a:r>
            <a:r>
              <a:rPr lang="en-GB" sz="2400" dirty="0">
                <a:solidFill>
                  <a:srgbClr val="0070C0"/>
                </a:solidFill>
              </a:rPr>
              <a:t>– none of whom are paid for their service</a:t>
            </a:r>
            <a:r>
              <a:rPr lang="en-GB" sz="2400" dirty="0"/>
              <a:t>.</a:t>
            </a:r>
          </a:p>
          <a:p>
            <a:pPr eaLnBrk="1" hangingPunct="1">
              <a:lnSpc>
                <a:spcPct val="90000"/>
              </a:lnSpc>
            </a:pPr>
            <a:r>
              <a:rPr lang="en-GB" sz="2400" dirty="0"/>
              <a:t>Peer review is also used for proposal evaluation, tenure evaluation, etc.</a:t>
            </a:r>
          </a:p>
          <a:p>
            <a:pPr eaLnBrk="1" hangingPunct="1">
              <a:lnSpc>
                <a:spcPct val="90000"/>
              </a:lnSpc>
            </a:pPr>
            <a:r>
              <a:rPr lang="en-GB" sz="2400" dirty="0"/>
              <a:t>The importance of being an ethical reviewer.</a:t>
            </a:r>
          </a:p>
          <a:p>
            <a:pPr marL="0" indent="0">
              <a:buNone/>
            </a:pPr>
            <a:endParaRPr lang="en-GB" sz="2400" dirty="0"/>
          </a:p>
          <a:p>
            <a:pPr marL="0" indent="0">
              <a:buNone/>
            </a:pPr>
            <a:endParaRPr lang="en-GB" sz="2400" dirty="0"/>
          </a:p>
        </p:txBody>
      </p:sp>
      <p:pic>
        <p:nvPicPr>
          <p:cNvPr id="57348" name="Picture 4" descr="tomdix2016F"/>
          <p:cNvPicPr>
            <a:picLocks noGrp="1" noChangeAspect="1" noChangeArrowheads="1"/>
          </p:cNvPicPr>
          <p:nvPr>
            <p:ph idx="4294967295"/>
          </p:nvPr>
        </p:nvPicPr>
        <p:blipFill>
          <a:blip r:embed="rId2" cstate="print"/>
          <a:srcRect/>
          <a:stretch>
            <a:fillRect/>
          </a:stretch>
        </p:blipFill>
        <p:spPr>
          <a:xfrm>
            <a:off x="6637187" y="1816248"/>
            <a:ext cx="3786973" cy="2840916"/>
          </a:xfrm>
        </p:spPr>
      </p:pic>
      <p:sp>
        <p:nvSpPr>
          <p:cNvPr id="57349" name="Slide Number Placeholder 4"/>
          <p:cNvSpPr>
            <a:spLocks noGrp="1"/>
          </p:cNvSpPr>
          <p:nvPr>
            <p:ph type="sldNum" sz="quarter" idx="12"/>
          </p:nvPr>
        </p:nvSpPr>
        <p:spPr>
          <a:noFill/>
        </p:spPr>
        <p:txBody>
          <a:bodyPr/>
          <a:lstStyle/>
          <a:p>
            <a:fld id="{23E881E7-F01A-4EE0-96DE-C54C3FE4943C}" type="slidenum">
              <a:rPr lang="en-US" smtClean="0"/>
              <a:pPr/>
              <a:t>18</a:t>
            </a:fld>
            <a:endParaRPr lang="en-US"/>
          </a:p>
        </p:txBody>
      </p:sp>
      <p:sp>
        <p:nvSpPr>
          <p:cNvPr id="2" name="TextBox 1"/>
          <p:cNvSpPr txBox="1"/>
          <p:nvPr/>
        </p:nvSpPr>
        <p:spPr>
          <a:xfrm>
            <a:off x="2302654" y="5327238"/>
            <a:ext cx="7896970" cy="954107"/>
          </a:xfrm>
          <a:prstGeom prst="rect">
            <a:avLst/>
          </a:prstGeom>
          <a:noFill/>
        </p:spPr>
        <p:txBody>
          <a:bodyPr wrap="none" rtlCol="0">
            <a:spAutoFit/>
          </a:bodyPr>
          <a:lstStyle/>
          <a:p>
            <a:r>
              <a:rPr lang="en-US" sz="2800" dirty="0"/>
              <a:t>Today, double-blind reviewing of papers has become </a:t>
            </a:r>
          </a:p>
          <a:p>
            <a:r>
              <a:rPr lang="en-US" sz="2800" dirty="0"/>
              <a:t>common, to protect anonymity of authors as well.</a:t>
            </a:r>
          </a:p>
        </p:txBody>
      </p:sp>
    </p:spTree>
    <p:extLst>
      <p:ext uri="{BB962C8B-B14F-4D97-AF65-F5344CB8AC3E}">
        <p14:creationId xmlns:p14="http://schemas.microsoft.com/office/powerpoint/2010/main" val="29056242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5AB76E-3175-448B-873E-8EDFF485D3AD}"/>
              </a:ext>
            </a:extLst>
          </p:cNvPr>
          <p:cNvSpPr>
            <a:spLocks noGrp="1"/>
          </p:cNvSpPr>
          <p:nvPr>
            <p:ph type="title"/>
          </p:nvPr>
        </p:nvSpPr>
        <p:spPr>
          <a:xfrm>
            <a:off x="2047240" y="842645"/>
            <a:ext cx="7432040" cy="1325563"/>
          </a:xfrm>
        </p:spPr>
        <p:txBody>
          <a:bodyPr>
            <a:normAutofit/>
          </a:bodyPr>
          <a:lstStyle/>
          <a:p>
            <a:pPr algn="ctr"/>
            <a:r>
              <a:rPr lang="en-US" sz="4000" b="1" dirty="0">
                <a:solidFill>
                  <a:srgbClr val="0070C0"/>
                </a:solidFill>
              </a:rPr>
              <a:t>ACM and IEEE Codes of Ethics and </a:t>
            </a:r>
            <a:br>
              <a:rPr lang="en-US" sz="4000" b="1" dirty="0">
                <a:solidFill>
                  <a:srgbClr val="0070C0"/>
                </a:solidFill>
              </a:rPr>
            </a:br>
            <a:r>
              <a:rPr lang="en-US" sz="4000" b="1" dirty="0">
                <a:solidFill>
                  <a:srgbClr val="0070C0"/>
                </a:solidFill>
              </a:rPr>
              <a:t>Professional Conduct </a:t>
            </a:r>
          </a:p>
        </p:txBody>
      </p:sp>
      <p:sp>
        <p:nvSpPr>
          <p:cNvPr id="4" name="TextBox 3">
            <a:extLst>
              <a:ext uri="{FF2B5EF4-FFF2-40B4-BE49-F238E27FC236}">
                <a16:creationId xmlns:a16="http://schemas.microsoft.com/office/drawing/2014/main" id="{D1270951-5A65-4D99-AD23-CA08B6113040}"/>
              </a:ext>
            </a:extLst>
          </p:cNvPr>
          <p:cNvSpPr txBox="1"/>
          <p:nvPr/>
        </p:nvSpPr>
        <p:spPr>
          <a:xfrm>
            <a:off x="847520" y="2509520"/>
            <a:ext cx="10788723" cy="2554545"/>
          </a:xfrm>
          <a:prstGeom prst="rect">
            <a:avLst/>
          </a:prstGeom>
          <a:noFill/>
        </p:spPr>
        <p:txBody>
          <a:bodyPr wrap="none" rtlCol="0">
            <a:spAutoFit/>
          </a:bodyPr>
          <a:lstStyle/>
          <a:p>
            <a:r>
              <a:rPr lang="en-US" sz="3200" dirty="0"/>
              <a:t>Please read:</a:t>
            </a:r>
          </a:p>
          <a:p>
            <a:endParaRPr lang="en-US" sz="3200" dirty="0"/>
          </a:p>
          <a:p>
            <a:r>
              <a:rPr lang="en-US" sz="3200" dirty="0">
                <a:hlinkClick r:id="rId2"/>
              </a:rPr>
              <a:t>https://www.acm.org/code-of-ethics</a:t>
            </a:r>
            <a:endParaRPr lang="en-US" sz="3200" dirty="0"/>
          </a:p>
          <a:p>
            <a:endParaRPr lang="en-US" sz="3200" dirty="0"/>
          </a:p>
          <a:p>
            <a:r>
              <a:rPr lang="en-US" sz="3200" dirty="0">
                <a:hlinkClick r:id="rId3"/>
              </a:rPr>
              <a:t>https://www.ieee.org/about/corporate/governance/p7-8.html</a:t>
            </a:r>
            <a:r>
              <a:rPr lang="en-US" sz="3200" dirty="0"/>
              <a:t>  </a:t>
            </a:r>
          </a:p>
        </p:txBody>
      </p:sp>
    </p:spTree>
    <p:extLst>
      <p:ext uri="{BB962C8B-B14F-4D97-AF65-F5344CB8AC3E}">
        <p14:creationId xmlns:p14="http://schemas.microsoft.com/office/powerpoint/2010/main" val="41749566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0496" y="0"/>
            <a:ext cx="10515600" cy="1325563"/>
          </a:xfrm>
        </p:spPr>
        <p:txBody>
          <a:bodyPr>
            <a:normAutofit/>
          </a:bodyPr>
          <a:lstStyle/>
          <a:p>
            <a:pPr algn="ctr"/>
            <a:r>
              <a:rPr lang="en-US" sz="4000" b="1" dirty="0">
                <a:solidFill>
                  <a:srgbClr val="0070C0"/>
                </a:solidFill>
              </a:rPr>
              <a:t>Ph.D. Scholars</a:t>
            </a:r>
          </a:p>
        </p:txBody>
      </p:sp>
      <p:sp>
        <p:nvSpPr>
          <p:cNvPr id="3" name="Content Placeholder 2"/>
          <p:cNvSpPr>
            <a:spLocks noGrp="1"/>
          </p:cNvSpPr>
          <p:nvPr>
            <p:ph idx="1"/>
          </p:nvPr>
        </p:nvSpPr>
        <p:spPr>
          <a:xfrm>
            <a:off x="1812985" y="1461417"/>
            <a:ext cx="8392064" cy="4089010"/>
          </a:xfrm>
          <a:ln>
            <a:solidFill>
              <a:schemeClr val="accent1"/>
            </a:solidFill>
          </a:ln>
        </p:spPr>
        <p:txBody>
          <a:bodyPr>
            <a:normAutofit/>
          </a:bodyPr>
          <a:lstStyle/>
          <a:p>
            <a:pPr marL="0" indent="0">
              <a:buNone/>
            </a:pPr>
            <a:r>
              <a:rPr lang="en-US" dirty="0"/>
              <a:t>As doctoral students, you have three important roles:</a:t>
            </a:r>
          </a:p>
          <a:p>
            <a:endParaRPr lang="en-US" sz="2400" dirty="0"/>
          </a:p>
          <a:p>
            <a:pPr lvl="1"/>
            <a:r>
              <a:rPr lang="en-US" dirty="0">
                <a:solidFill>
                  <a:srgbClr val="FF0000"/>
                </a:solidFill>
              </a:rPr>
              <a:t>Student</a:t>
            </a:r>
          </a:p>
          <a:p>
            <a:pPr lvl="2"/>
            <a:r>
              <a:rPr lang="en-US" sz="2400" dirty="0"/>
              <a:t>When attending courses yourself</a:t>
            </a:r>
          </a:p>
          <a:p>
            <a:pPr marL="914400" lvl="2" indent="0">
              <a:buNone/>
            </a:pPr>
            <a:endParaRPr lang="en-US" sz="2400" dirty="0"/>
          </a:p>
          <a:p>
            <a:pPr lvl="1"/>
            <a:r>
              <a:rPr lang="en-US" dirty="0">
                <a:solidFill>
                  <a:srgbClr val="FF0000"/>
                </a:solidFill>
              </a:rPr>
              <a:t>Teacher</a:t>
            </a:r>
          </a:p>
          <a:p>
            <a:pPr lvl="2"/>
            <a:r>
              <a:rPr lang="en-US" sz="2400" dirty="0"/>
              <a:t>When serving as teaching assistant or course instructor</a:t>
            </a:r>
          </a:p>
          <a:p>
            <a:pPr marL="914400" lvl="2" indent="0">
              <a:buNone/>
            </a:pPr>
            <a:endParaRPr lang="en-US" sz="2400" dirty="0"/>
          </a:p>
          <a:p>
            <a:pPr lvl="1"/>
            <a:r>
              <a:rPr lang="en-US" dirty="0">
                <a:solidFill>
                  <a:srgbClr val="FF0000"/>
                </a:solidFill>
              </a:rPr>
              <a:t>Researcher</a:t>
            </a:r>
          </a:p>
          <a:p>
            <a:pPr lvl="2"/>
            <a:r>
              <a:rPr lang="en-US" sz="2400" dirty="0"/>
              <a:t>When investigating research problems</a:t>
            </a:r>
          </a:p>
        </p:txBody>
      </p:sp>
    </p:spTree>
    <p:extLst>
      <p:ext uri="{BB962C8B-B14F-4D97-AF65-F5344CB8AC3E}">
        <p14:creationId xmlns:p14="http://schemas.microsoft.com/office/powerpoint/2010/main" val="3774153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1894840" y="228600"/>
            <a:ext cx="8229600" cy="1143000"/>
          </a:xfrm>
        </p:spPr>
        <p:txBody>
          <a:bodyPr vert="horz" lIns="91440" tIns="45720" rIns="91440" bIns="45720" rtlCol="0" anchor="ctr">
            <a:noAutofit/>
          </a:bodyPr>
          <a:lstStyle/>
          <a:p>
            <a:pPr algn="ctr"/>
            <a:r>
              <a:rPr lang="en-US" b="1" dirty="0">
                <a:solidFill>
                  <a:srgbClr val="0070C0"/>
                </a:solidFill>
              </a:rPr>
              <a:t>ACM Code of Ethics</a:t>
            </a:r>
            <a:endParaRPr b="1" dirty="0">
              <a:solidFill>
                <a:srgbClr val="0070C0"/>
              </a:solidFill>
            </a:endParaRPr>
          </a:p>
        </p:txBody>
      </p:sp>
      <p:sp>
        <p:nvSpPr>
          <p:cNvPr id="2" name="Rectangle 1">
            <a:extLst>
              <a:ext uri="{FF2B5EF4-FFF2-40B4-BE49-F238E27FC236}">
                <a16:creationId xmlns:a16="http://schemas.microsoft.com/office/drawing/2014/main" id="{F4068C77-EBC6-46AD-B75A-BC81D1E102AA}"/>
              </a:ext>
            </a:extLst>
          </p:cNvPr>
          <p:cNvSpPr/>
          <p:nvPr/>
        </p:nvSpPr>
        <p:spPr>
          <a:xfrm>
            <a:off x="1719580" y="1371600"/>
            <a:ext cx="8752840" cy="3539430"/>
          </a:xfrm>
          <a:prstGeom prst="rect">
            <a:avLst/>
          </a:prstGeom>
          <a:ln>
            <a:solidFill>
              <a:schemeClr val="accent1"/>
            </a:solidFill>
          </a:ln>
        </p:spPr>
        <p:txBody>
          <a:bodyPr wrap="square">
            <a:spAutoFit/>
          </a:bodyPr>
          <a:lstStyle/>
          <a:p>
            <a:r>
              <a:rPr lang="en-US" sz="2800" dirty="0"/>
              <a:t>1.1 Contribute to society and human well-being.  </a:t>
            </a:r>
          </a:p>
          <a:p>
            <a:r>
              <a:rPr lang="en-US" sz="2800" dirty="0"/>
              <a:t>1.2 Avoid harm to others. </a:t>
            </a:r>
          </a:p>
          <a:p>
            <a:r>
              <a:rPr lang="en-US" sz="2800" dirty="0"/>
              <a:t>1.3 Be honest and trustworthy. </a:t>
            </a:r>
          </a:p>
          <a:p>
            <a:r>
              <a:rPr lang="en-US" sz="2800" dirty="0"/>
              <a:t>1.4 Be fair and take action not to discriminate. </a:t>
            </a:r>
          </a:p>
          <a:p>
            <a:r>
              <a:rPr lang="en-US" sz="2800" dirty="0"/>
              <a:t>1.5 Honor property rights including copyrights and patent. </a:t>
            </a:r>
          </a:p>
          <a:p>
            <a:r>
              <a:rPr lang="en-US" sz="2800" dirty="0"/>
              <a:t>1.6 Give proper credit for intellectual property. </a:t>
            </a:r>
          </a:p>
          <a:p>
            <a:r>
              <a:rPr lang="en-US" sz="2800" dirty="0"/>
              <a:t>1.7 Respect the privacy of others. </a:t>
            </a:r>
          </a:p>
          <a:p>
            <a:r>
              <a:rPr lang="en-US" sz="2800" dirty="0"/>
              <a:t>1.8 Honor confidentiality. </a:t>
            </a:r>
          </a:p>
        </p:txBody>
      </p:sp>
      <p:sp>
        <p:nvSpPr>
          <p:cNvPr id="5" name="TextBox 4">
            <a:extLst>
              <a:ext uri="{FF2B5EF4-FFF2-40B4-BE49-F238E27FC236}">
                <a16:creationId xmlns:a16="http://schemas.microsoft.com/office/drawing/2014/main" id="{66E9DF05-5910-4F45-A454-F6FD1934054C}"/>
              </a:ext>
            </a:extLst>
          </p:cNvPr>
          <p:cNvSpPr txBox="1"/>
          <p:nvPr/>
        </p:nvSpPr>
        <p:spPr>
          <a:xfrm>
            <a:off x="1537025" y="5222240"/>
            <a:ext cx="8587415" cy="954107"/>
          </a:xfrm>
          <a:prstGeom prst="rect">
            <a:avLst/>
          </a:prstGeom>
          <a:noFill/>
        </p:spPr>
        <p:txBody>
          <a:bodyPr wrap="none" rtlCol="0">
            <a:spAutoFit/>
          </a:bodyPr>
          <a:lstStyle/>
          <a:p>
            <a:r>
              <a:rPr lang="en-US" sz="2800" dirty="0"/>
              <a:t>Sections 2 and 3 deal with professional responsibility and </a:t>
            </a:r>
          </a:p>
          <a:p>
            <a:r>
              <a:rPr lang="en-US" sz="2800" dirty="0"/>
              <a:t>imperatives for organizational leaders.</a:t>
            </a:r>
          </a:p>
        </p:txBody>
      </p:sp>
    </p:spTree>
    <p:extLst>
      <p:ext uri="{BB962C8B-B14F-4D97-AF65-F5344CB8AC3E}">
        <p14:creationId xmlns:p14="http://schemas.microsoft.com/office/powerpoint/2010/main" val="41491354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992348" y="0"/>
            <a:ext cx="9260840" cy="1143000"/>
          </a:xfrm>
        </p:spPr>
        <p:txBody>
          <a:bodyPr vert="horz" lIns="91440" tIns="45720" rIns="91440" bIns="45720" rtlCol="0" anchor="ctr">
            <a:noAutofit/>
          </a:bodyPr>
          <a:lstStyle/>
          <a:p>
            <a:pPr algn="ctr"/>
            <a:r>
              <a:rPr lang="en-US" b="1" dirty="0">
                <a:solidFill>
                  <a:srgbClr val="0070C0"/>
                </a:solidFill>
              </a:rPr>
              <a:t>IEEE Code: Ethics &amp; Professional Conduct </a:t>
            </a:r>
            <a:endParaRPr b="1" dirty="0">
              <a:solidFill>
                <a:srgbClr val="0070C0"/>
              </a:solidFill>
            </a:endParaRPr>
          </a:p>
        </p:txBody>
      </p:sp>
      <p:sp>
        <p:nvSpPr>
          <p:cNvPr id="5" name="TextBox 4">
            <a:extLst>
              <a:ext uri="{FF2B5EF4-FFF2-40B4-BE49-F238E27FC236}">
                <a16:creationId xmlns:a16="http://schemas.microsoft.com/office/drawing/2014/main" id="{66E9DF05-5910-4F45-A454-F6FD1934054C}"/>
              </a:ext>
            </a:extLst>
          </p:cNvPr>
          <p:cNvSpPr txBox="1"/>
          <p:nvPr/>
        </p:nvSpPr>
        <p:spPr>
          <a:xfrm>
            <a:off x="2463124" y="6371530"/>
            <a:ext cx="5709320" cy="400110"/>
          </a:xfrm>
          <a:prstGeom prst="rect">
            <a:avLst/>
          </a:prstGeom>
          <a:noFill/>
        </p:spPr>
        <p:txBody>
          <a:bodyPr wrap="none" rtlCol="0">
            <a:spAutoFit/>
          </a:bodyPr>
          <a:lstStyle/>
          <a:p>
            <a:r>
              <a:rPr lang="en-US" sz="2000" dirty="0"/>
              <a:t>Taken from the website mentioned on previous slide.</a:t>
            </a:r>
          </a:p>
        </p:txBody>
      </p:sp>
      <p:pic>
        <p:nvPicPr>
          <p:cNvPr id="4" name="Picture 3">
            <a:extLst>
              <a:ext uri="{FF2B5EF4-FFF2-40B4-BE49-F238E27FC236}">
                <a16:creationId xmlns:a16="http://schemas.microsoft.com/office/drawing/2014/main" id="{93F52B8E-BCE8-41C4-98BE-2F5A8881A9EC}"/>
              </a:ext>
            </a:extLst>
          </p:cNvPr>
          <p:cNvPicPr>
            <a:picLocks noChangeAspect="1"/>
          </p:cNvPicPr>
          <p:nvPr/>
        </p:nvPicPr>
        <p:blipFill rotWithShape="1">
          <a:blip r:embed="rId3"/>
          <a:srcRect l="12607" t="14963" r="31834" b="25482"/>
          <a:stretch/>
        </p:blipFill>
        <p:spPr>
          <a:xfrm>
            <a:off x="1380684" y="914400"/>
            <a:ext cx="8880153" cy="5354320"/>
          </a:xfrm>
          <a:prstGeom prst="rect">
            <a:avLst/>
          </a:prstGeom>
          <a:ln w="28575">
            <a:solidFill>
              <a:schemeClr val="accent1"/>
            </a:solidFill>
          </a:ln>
        </p:spPr>
      </p:pic>
    </p:spTree>
    <p:extLst>
      <p:ext uri="{BB962C8B-B14F-4D97-AF65-F5344CB8AC3E}">
        <p14:creationId xmlns:p14="http://schemas.microsoft.com/office/powerpoint/2010/main" val="184351294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3"/>
          <p:cNvSpPr>
            <a:spLocks noChangeArrowheads="1"/>
          </p:cNvSpPr>
          <p:nvPr/>
        </p:nvSpPr>
        <p:spPr bwMode="auto">
          <a:xfrm>
            <a:off x="2209800" y="1783690"/>
            <a:ext cx="7620000" cy="3108325"/>
          </a:xfrm>
          <a:prstGeom prst="rect">
            <a:avLst/>
          </a:prstGeom>
          <a:noFill/>
          <a:ln w="9525">
            <a:solidFill>
              <a:schemeClr val="accent1"/>
            </a:solidFill>
            <a:miter lim="800000"/>
            <a:headEnd/>
            <a:tailEnd/>
          </a:ln>
        </p:spPr>
        <p:txBody>
          <a:bodyPr>
            <a:spAutoFit/>
          </a:bodyPr>
          <a:lstStyle/>
          <a:p>
            <a:r>
              <a:rPr lang="en-US" sz="2800" dirty="0"/>
              <a:t>After years of hard work, the student appears before his master who asks one final question:</a:t>
            </a:r>
          </a:p>
          <a:p>
            <a:endParaRPr lang="en-US" sz="2800" dirty="0"/>
          </a:p>
          <a:p>
            <a:r>
              <a:rPr lang="en-US" sz="2800" dirty="0"/>
              <a:t>"What is the true meaning of the black belt?“</a:t>
            </a:r>
          </a:p>
          <a:p>
            <a:endParaRPr lang="en-US" sz="2800" dirty="0"/>
          </a:p>
          <a:p>
            <a:r>
              <a:rPr lang="en-US" sz="2800" dirty="0"/>
              <a:t>"The end of my journey," says the student. "A well-deserved reward for all my hard work."</a:t>
            </a:r>
          </a:p>
        </p:txBody>
      </p:sp>
      <p:sp>
        <p:nvSpPr>
          <p:cNvPr id="29699" name="Title 4"/>
          <p:cNvSpPr>
            <a:spLocks noGrp="1"/>
          </p:cNvSpPr>
          <p:nvPr>
            <p:ph type="title"/>
          </p:nvPr>
        </p:nvSpPr>
        <p:spPr>
          <a:xfrm>
            <a:off x="2571903" y="383438"/>
            <a:ext cx="6294120" cy="1325563"/>
          </a:xfrm>
        </p:spPr>
        <p:txBody>
          <a:bodyPr>
            <a:normAutofit/>
          </a:bodyPr>
          <a:lstStyle/>
          <a:p>
            <a:pPr algn="ctr"/>
            <a:r>
              <a:rPr lang="en-US" b="1" dirty="0">
                <a:solidFill>
                  <a:srgbClr val="0070C0"/>
                </a:solidFill>
              </a:rPr>
              <a:t>Story of the Black Belt</a:t>
            </a:r>
            <a:br>
              <a:rPr lang="en-US" b="1" dirty="0">
                <a:solidFill>
                  <a:srgbClr val="0070C0"/>
                </a:solidFill>
              </a:rPr>
            </a:br>
            <a:r>
              <a:rPr lang="en-US" sz="2400" b="1" dirty="0">
                <a:solidFill>
                  <a:srgbClr val="0070C0"/>
                </a:solidFill>
              </a:rPr>
              <a:t>(from karate folklore)</a:t>
            </a:r>
          </a:p>
        </p:txBody>
      </p:sp>
      <p:sp>
        <p:nvSpPr>
          <p:cNvPr id="6" name="TextBox 5"/>
          <p:cNvSpPr txBox="1">
            <a:spLocks noChangeArrowheads="1"/>
          </p:cNvSpPr>
          <p:nvPr/>
        </p:nvSpPr>
        <p:spPr bwMode="auto">
          <a:xfrm>
            <a:off x="2209800" y="5268163"/>
            <a:ext cx="8001000" cy="954088"/>
          </a:xfrm>
          <a:prstGeom prst="rect">
            <a:avLst/>
          </a:prstGeom>
          <a:noFill/>
          <a:ln w="9525">
            <a:noFill/>
            <a:miter lim="800000"/>
            <a:headEnd/>
            <a:tailEnd/>
          </a:ln>
        </p:spPr>
        <p:txBody>
          <a:bodyPr>
            <a:spAutoFit/>
          </a:bodyPr>
          <a:lstStyle/>
          <a:p>
            <a:r>
              <a:rPr lang="en-US" sz="2800" dirty="0">
                <a:solidFill>
                  <a:srgbClr val="FF0000"/>
                </a:solidFill>
              </a:rPr>
              <a:t>“You are not ready for the black belt,” says the master, “return after one year!”</a:t>
            </a:r>
          </a:p>
        </p:txBody>
      </p:sp>
    </p:spTree>
    <p:extLst>
      <p:ext uri="{BB962C8B-B14F-4D97-AF65-F5344CB8AC3E}">
        <p14:creationId xmlns:p14="http://schemas.microsoft.com/office/powerpoint/2010/main" val="17962192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3"/>
          <p:cNvSpPr>
            <a:spLocks noChangeArrowheads="1"/>
          </p:cNvSpPr>
          <p:nvPr/>
        </p:nvSpPr>
        <p:spPr bwMode="auto">
          <a:xfrm>
            <a:off x="2286000" y="1981201"/>
            <a:ext cx="7620000" cy="3108325"/>
          </a:xfrm>
          <a:prstGeom prst="rect">
            <a:avLst/>
          </a:prstGeom>
          <a:noFill/>
          <a:ln w="9525">
            <a:solidFill>
              <a:schemeClr val="accent1"/>
            </a:solidFill>
            <a:miter lim="800000"/>
            <a:headEnd/>
            <a:tailEnd/>
          </a:ln>
        </p:spPr>
        <p:txBody>
          <a:bodyPr>
            <a:spAutoFit/>
          </a:bodyPr>
          <a:lstStyle/>
          <a:p>
            <a:r>
              <a:rPr lang="en-US" sz="2800"/>
              <a:t>After another year of hard work, the student appears before his master who again asks:</a:t>
            </a:r>
          </a:p>
          <a:p>
            <a:endParaRPr lang="en-US" sz="2800"/>
          </a:p>
          <a:p>
            <a:r>
              <a:rPr lang="en-US" sz="2800"/>
              <a:t>"What is the true meaning of the black belt?“</a:t>
            </a:r>
          </a:p>
          <a:p>
            <a:endParaRPr lang="en-US" sz="2800"/>
          </a:p>
          <a:p>
            <a:r>
              <a:rPr lang="en-US" sz="2800"/>
              <a:t>"A symbol of distinction,”  says the student, “the highest achievement in our art."</a:t>
            </a:r>
          </a:p>
        </p:txBody>
      </p:sp>
      <p:sp>
        <p:nvSpPr>
          <p:cNvPr id="30723" name="Title 4"/>
          <p:cNvSpPr>
            <a:spLocks noGrp="1"/>
          </p:cNvSpPr>
          <p:nvPr>
            <p:ph type="title"/>
          </p:nvPr>
        </p:nvSpPr>
        <p:spPr>
          <a:xfrm>
            <a:off x="2506064" y="376733"/>
            <a:ext cx="6981751" cy="1325563"/>
          </a:xfrm>
        </p:spPr>
        <p:txBody>
          <a:bodyPr>
            <a:normAutofit/>
          </a:bodyPr>
          <a:lstStyle/>
          <a:p>
            <a:r>
              <a:rPr lang="en-US" b="1" dirty="0">
                <a:solidFill>
                  <a:srgbClr val="0070C0"/>
                </a:solidFill>
              </a:rPr>
              <a:t>Story of the Black Belt (cont’d)</a:t>
            </a:r>
          </a:p>
        </p:txBody>
      </p:sp>
      <p:sp>
        <p:nvSpPr>
          <p:cNvPr id="6" name="TextBox 5"/>
          <p:cNvSpPr txBox="1">
            <a:spLocks noChangeArrowheads="1"/>
          </p:cNvSpPr>
          <p:nvPr/>
        </p:nvSpPr>
        <p:spPr bwMode="auto">
          <a:xfrm>
            <a:off x="2286000" y="5486400"/>
            <a:ext cx="8001000" cy="954088"/>
          </a:xfrm>
          <a:prstGeom prst="rect">
            <a:avLst/>
          </a:prstGeom>
          <a:noFill/>
          <a:ln w="9525">
            <a:noFill/>
            <a:miter lim="800000"/>
            <a:headEnd/>
            <a:tailEnd/>
          </a:ln>
        </p:spPr>
        <p:txBody>
          <a:bodyPr>
            <a:spAutoFit/>
          </a:bodyPr>
          <a:lstStyle/>
          <a:p>
            <a:r>
              <a:rPr lang="en-US" sz="2800" dirty="0">
                <a:solidFill>
                  <a:srgbClr val="FF0000"/>
                </a:solidFill>
              </a:rPr>
              <a:t>“You are not ready for the black belt,” says the master, “return after one year!”</a:t>
            </a:r>
          </a:p>
        </p:txBody>
      </p:sp>
    </p:spTree>
    <p:extLst>
      <p:ext uri="{BB962C8B-B14F-4D97-AF65-F5344CB8AC3E}">
        <p14:creationId xmlns:p14="http://schemas.microsoft.com/office/powerpoint/2010/main" val="4474773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3"/>
          <p:cNvSpPr>
            <a:spLocks noChangeArrowheads="1"/>
          </p:cNvSpPr>
          <p:nvPr/>
        </p:nvSpPr>
        <p:spPr bwMode="auto">
          <a:xfrm>
            <a:off x="2183587" y="1690688"/>
            <a:ext cx="7620000" cy="3108325"/>
          </a:xfrm>
          <a:prstGeom prst="rect">
            <a:avLst/>
          </a:prstGeom>
          <a:noFill/>
          <a:ln w="9525">
            <a:solidFill>
              <a:schemeClr val="accent1"/>
            </a:solidFill>
            <a:miter lim="800000"/>
            <a:headEnd/>
            <a:tailEnd/>
          </a:ln>
        </p:spPr>
        <p:txBody>
          <a:bodyPr>
            <a:spAutoFit/>
          </a:bodyPr>
          <a:lstStyle/>
          <a:p>
            <a:r>
              <a:rPr lang="en-US" sz="2800" dirty="0"/>
              <a:t>After another year of hard work, the student appears before his master who again asks the same question.   Now the student replies:</a:t>
            </a:r>
          </a:p>
          <a:p>
            <a:endParaRPr lang="en-US" sz="2800" dirty="0"/>
          </a:p>
          <a:p>
            <a:r>
              <a:rPr lang="en-US" sz="2800" dirty="0"/>
              <a:t>"The black belt is just the start of a never-ending journey of discipline, hard work, and the pursuit of an ever-higher standard."</a:t>
            </a:r>
          </a:p>
        </p:txBody>
      </p:sp>
      <p:sp>
        <p:nvSpPr>
          <p:cNvPr id="31747" name="Title 4"/>
          <p:cNvSpPr>
            <a:spLocks noGrp="1"/>
          </p:cNvSpPr>
          <p:nvPr>
            <p:ph type="title"/>
          </p:nvPr>
        </p:nvSpPr>
        <p:spPr>
          <a:xfrm>
            <a:off x="2268626" y="211627"/>
            <a:ext cx="7449922" cy="1325563"/>
          </a:xfrm>
        </p:spPr>
        <p:txBody>
          <a:bodyPr>
            <a:normAutofit/>
          </a:bodyPr>
          <a:lstStyle/>
          <a:p>
            <a:r>
              <a:rPr lang="en-US" b="1" dirty="0">
                <a:solidFill>
                  <a:srgbClr val="0070C0"/>
                </a:solidFill>
              </a:rPr>
              <a:t>Story of the Black Belt (cont’d)</a:t>
            </a:r>
          </a:p>
        </p:txBody>
      </p:sp>
      <p:sp>
        <p:nvSpPr>
          <p:cNvPr id="6" name="TextBox 5"/>
          <p:cNvSpPr txBox="1">
            <a:spLocks noChangeArrowheads="1"/>
          </p:cNvSpPr>
          <p:nvPr/>
        </p:nvSpPr>
        <p:spPr bwMode="auto">
          <a:xfrm>
            <a:off x="2073859" y="5106009"/>
            <a:ext cx="8001000" cy="954088"/>
          </a:xfrm>
          <a:prstGeom prst="rect">
            <a:avLst/>
          </a:prstGeom>
          <a:noFill/>
          <a:ln w="9525">
            <a:noFill/>
            <a:miter lim="800000"/>
            <a:headEnd/>
            <a:tailEnd/>
          </a:ln>
        </p:spPr>
        <p:txBody>
          <a:bodyPr>
            <a:spAutoFit/>
          </a:bodyPr>
          <a:lstStyle/>
          <a:p>
            <a:r>
              <a:rPr lang="en-US" sz="2800" dirty="0">
                <a:solidFill>
                  <a:srgbClr val="FF0000"/>
                </a:solidFill>
              </a:rPr>
              <a:t>“You are now ready for the black belt,” says the master, “go and get started on your work!”</a:t>
            </a:r>
          </a:p>
        </p:txBody>
      </p:sp>
    </p:spTree>
    <p:extLst>
      <p:ext uri="{BB962C8B-B14F-4D97-AF65-F5344CB8AC3E}">
        <p14:creationId xmlns:p14="http://schemas.microsoft.com/office/powerpoint/2010/main" val="15984114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22835" y="1116785"/>
            <a:ext cx="7845417" cy="3887218"/>
          </a:xfrm>
          <a:prstGeom prst="rect">
            <a:avLst/>
          </a:prstGeom>
          <a:noFill/>
          <a:ln>
            <a:solidFill>
              <a:schemeClr val="accent1"/>
            </a:solidFill>
          </a:ln>
        </p:spPr>
        <p:txBody>
          <a:bodyPr wrap="none" rtlCol="0">
            <a:spAutoFit/>
          </a:bodyPr>
          <a:lstStyle/>
          <a:p>
            <a:pPr algn="ctr">
              <a:lnSpc>
                <a:spcPct val="90000"/>
              </a:lnSpc>
              <a:spcBef>
                <a:spcPct val="0"/>
              </a:spcBef>
            </a:pPr>
            <a:endParaRPr lang="en-US" sz="4400" dirty="0">
              <a:latin typeface="Monotype Corsiva" panose="03010101010201010101" pitchFamily="66" charset="0"/>
              <a:ea typeface="+mj-ea"/>
              <a:cs typeface="+mj-cs"/>
            </a:endParaRPr>
          </a:p>
          <a:p>
            <a:pPr algn="ctr">
              <a:lnSpc>
                <a:spcPct val="90000"/>
              </a:lnSpc>
              <a:spcBef>
                <a:spcPct val="0"/>
              </a:spcBef>
            </a:pPr>
            <a:r>
              <a:rPr lang="en-US" sz="4400" dirty="0">
                <a:latin typeface="Monotype Corsiva" panose="03010101010201010101" pitchFamily="66" charset="0"/>
                <a:ea typeface="+mj-ea"/>
                <a:cs typeface="+mj-cs"/>
              </a:rPr>
              <a:t>Best wishes for</a:t>
            </a:r>
          </a:p>
          <a:p>
            <a:pPr algn="ctr">
              <a:lnSpc>
                <a:spcPct val="90000"/>
              </a:lnSpc>
              <a:spcBef>
                <a:spcPct val="0"/>
              </a:spcBef>
            </a:pPr>
            <a:r>
              <a:rPr lang="en-US" sz="4400">
                <a:latin typeface="Monotype Corsiva" panose="03010101010201010101" pitchFamily="66" charset="0"/>
                <a:ea typeface="+mj-ea"/>
                <a:cs typeface="+mj-cs"/>
              </a:rPr>
              <a:t>your Graduate Studies</a:t>
            </a:r>
            <a:endParaRPr lang="en-US" sz="4400" dirty="0">
              <a:latin typeface="Monotype Corsiva" panose="03010101010201010101" pitchFamily="66" charset="0"/>
              <a:ea typeface="+mj-ea"/>
              <a:cs typeface="+mj-cs"/>
            </a:endParaRPr>
          </a:p>
          <a:p>
            <a:pPr algn="ctr">
              <a:lnSpc>
                <a:spcPct val="90000"/>
              </a:lnSpc>
              <a:spcBef>
                <a:spcPct val="0"/>
              </a:spcBef>
            </a:pPr>
            <a:r>
              <a:rPr lang="en-US" sz="4400" dirty="0">
                <a:latin typeface="Monotype Corsiva" panose="03010101010201010101" pitchFamily="66" charset="0"/>
                <a:ea typeface="+mj-ea"/>
                <a:cs typeface="+mj-cs"/>
              </a:rPr>
              <a:t>in the CSE Department</a:t>
            </a:r>
          </a:p>
          <a:p>
            <a:pPr algn="ctr">
              <a:lnSpc>
                <a:spcPct val="90000"/>
              </a:lnSpc>
              <a:spcBef>
                <a:spcPct val="0"/>
              </a:spcBef>
            </a:pPr>
            <a:r>
              <a:rPr lang="en-US" sz="4400" dirty="0">
                <a:latin typeface="Monotype Corsiva" panose="03010101010201010101" pitchFamily="66" charset="0"/>
                <a:ea typeface="+mj-ea"/>
                <a:cs typeface="+mj-cs"/>
              </a:rPr>
              <a:t>at the University at Buffalo!</a:t>
            </a:r>
            <a:endParaRPr lang="en-US" sz="5400" dirty="0">
              <a:latin typeface="+mj-lt"/>
              <a:ea typeface="+mj-ea"/>
              <a:cs typeface="+mj-cs"/>
            </a:endParaRPr>
          </a:p>
          <a:p>
            <a:pPr algn="ctr">
              <a:lnSpc>
                <a:spcPct val="90000"/>
              </a:lnSpc>
              <a:spcBef>
                <a:spcPct val="0"/>
              </a:spcBef>
            </a:pPr>
            <a:r>
              <a:rPr lang="en-US" sz="5400" b="1" dirty="0">
                <a:solidFill>
                  <a:srgbClr val="0070C0"/>
                </a:solidFill>
                <a:latin typeface="+mj-lt"/>
                <a:ea typeface="+mj-ea"/>
                <a:cs typeface="+mj-cs"/>
              </a:rPr>
              <a:t>								</a:t>
            </a:r>
            <a:r>
              <a:rPr lang="en-US" sz="3200" b="1" dirty="0">
                <a:solidFill>
                  <a:srgbClr val="0070C0"/>
                </a:solidFill>
                <a:latin typeface="+mj-lt"/>
                <a:ea typeface="+mj-ea"/>
                <a:cs typeface="+mj-cs"/>
              </a:rPr>
              <a:t>   </a:t>
            </a:r>
          </a:p>
        </p:txBody>
      </p:sp>
    </p:spTree>
    <p:extLst>
      <p:ext uri="{BB962C8B-B14F-4D97-AF65-F5344CB8AC3E}">
        <p14:creationId xmlns:p14="http://schemas.microsoft.com/office/powerpoint/2010/main" val="15867213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71928" y="416017"/>
            <a:ext cx="7095076" cy="1325563"/>
          </a:xfrm>
        </p:spPr>
        <p:txBody>
          <a:bodyPr>
            <a:normAutofit fontScale="90000"/>
          </a:bodyPr>
          <a:lstStyle/>
          <a:p>
            <a:pPr algn="ctr"/>
            <a:r>
              <a:rPr lang="en-US" b="1" dirty="0">
                <a:solidFill>
                  <a:srgbClr val="0070C0"/>
                </a:solidFill>
              </a:rPr>
              <a:t>Academic Integrity, </a:t>
            </a:r>
            <a:br>
              <a:rPr lang="en-US" b="1" dirty="0">
                <a:solidFill>
                  <a:srgbClr val="0070C0"/>
                </a:solidFill>
              </a:rPr>
            </a:br>
            <a:r>
              <a:rPr lang="en-US" b="1" dirty="0">
                <a:solidFill>
                  <a:srgbClr val="0070C0"/>
                </a:solidFill>
              </a:rPr>
              <a:t>a Fundamental University Value*</a:t>
            </a:r>
          </a:p>
        </p:txBody>
      </p:sp>
      <p:sp>
        <p:nvSpPr>
          <p:cNvPr id="4" name="Rectangle 3"/>
          <p:cNvSpPr/>
          <p:nvPr/>
        </p:nvSpPr>
        <p:spPr>
          <a:xfrm>
            <a:off x="1412663" y="2041491"/>
            <a:ext cx="8222974" cy="3970318"/>
          </a:xfrm>
          <a:prstGeom prst="rect">
            <a:avLst/>
          </a:prstGeom>
          <a:ln>
            <a:solidFill>
              <a:schemeClr val="accent1"/>
            </a:solidFill>
          </a:ln>
        </p:spPr>
        <p:txBody>
          <a:bodyPr wrap="square">
            <a:spAutoFit/>
          </a:bodyPr>
          <a:lstStyle/>
          <a:p>
            <a:pPr algn="just"/>
            <a:r>
              <a:rPr lang="en-US" sz="2800" dirty="0"/>
              <a:t>“</a:t>
            </a:r>
            <a:r>
              <a:rPr lang="en-US" sz="2800" dirty="0">
                <a:latin typeface="Monotype Corsiva" panose="03010101010201010101" pitchFamily="66" charset="0"/>
              </a:rPr>
              <a:t>The academic degrees and the research ﬁndings produced by our Department are worth no more than the integrity of the process by which they are gained. </a:t>
            </a:r>
          </a:p>
          <a:p>
            <a:pPr algn="just"/>
            <a:endParaRPr lang="en-US" sz="2800" dirty="0">
              <a:latin typeface="Monotype Corsiva" panose="03010101010201010101" pitchFamily="66" charset="0"/>
            </a:endParaRPr>
          </a:p>
          <a:p>
            <a:pPr algn="just"/>
            <a:r>
              <a:rPr lang="en-US" sz="2800" dirty="0">
                <a:latin typeface="Monotype Corsiva" panose="03010101010201010101" pitchFamily="66" charset="0"/>
              </a:rPr>
              <a:t>If we do not maintain reliably high standards of ethics and integrity in our work and our relationships, we have nothing of value to offer one another or to offer the larger community outside this Department, whether potential employers or fellow scholars</a:t>
            </a:r>
            <a:r>
              <a:rPr lang="en-US" sz="2800" dirty="0"/>
              <a:t>.”</a:t>
            </a:r>
          </a:p>
        </p:txBody>
      </p:sp>
      <p:sp>
        <p:nvSpPr>
          <p:cNvPr id="6" name="Rectangle 5"/>
          <p:cNvSpPr/>
          <p:nvPr/>
        </p:nvSpPr>
        <p:spPr>
          <a:xfrm>
            <a:off x="3942929" y="6111665"/>
            <a:ext cx="3461076" cy="461665"/>
          </a:xfrm>
          <a:prstGeom prst="rect">
            <a:avLst/>
          </a:prstGeom>
        </p:spPr>
        <p:txBody>
          <a:bodyPr wrap="none">
            <a:spAutoFit/>
          </a:bodyPr>
          <a:lstStyle/>
          <a:p>
            <a:r>
              <a:rPr lang="en-US" sz="2400" i="1" dirty="0">
                <a:solidFill>
                  <a:srgbClr val="0070C0"/>
                </a:solidFill>
              </a:rPr>
              <a:t>* CSE Graduate Handbook</a:t>
            </a:r>
          </a:p>
        </p:txBody>
      </p:sp>
    </p:spTree>
    <p:extLst>
      <p:ext uri="{BB962C8B-B14F-4D97-AF65-F5344CB8AC3E}">
        <p14:creationId xmlns:p14="http://schemas.microsoft.com/office/powerpoint/2010/main" val="12132178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87287" y="323935"/>
            <a:ext cx="8839200" cy="913067"/>
          </a:xfrm>
        </p:spPr>
        <p:txBody>
          <a:bodyPr>
            <a:normAutofit/>
          </a:bodyPr>
          <a:lstStyle/>
          <a:p>
            <a:r>
              <a:rPr lang="en-US" sz="4400" b="1" dirty="0">
                <a:solidFill>
                  <a:srgbClr val="0070C0"/>
                </a:solidFill>
              </a:rPr>
              <a:t>Examples of Academic Dishonesty*</a:t>
            </a:r>
          </a:p>
        </p:txBody>
      </p:sp>
      <p:sp>
        <p:nvSpPr>
          <p:cNvPr id="4" name="TextBox 3"/>
          <p:cNvSpPr txBox="1"/>
          <p:nvPr/>
        </p:nvSpPr>
        <p:spPr>
          <a:xfrm>
            <a:off x="1779767" y="5650812"/>
            <a:ext cx="7044493" cy="461665"/>
          </a:xfrm>
          <a:prstGeom prst="rect">
            <a:avLst/>
          </a:prstGeom>
          <a:noFill/>
          <a:ln>
            <a:noFill/>
          </a:ln>
        </p:spPr>
        <p:txBody>
          <a:bodyPr wrap="none" rtlCol="0">
            <a:spAutoFit/>
          </a:bodyPr>
          <a:lstStyle/>
          <a:p>
            <a:r>
              <a:rPr lang="en-US" sz="2000" dirty="0">
                <a:solidFill>
                  <a:srgbClr val="0070C0"/>
                </a:solidFill>
              </a:rPr>
              <a:t>      </a:t>
            </a:r>
            <a:r>
              <a:rPr lang="en-US" sz="2400" dirty="0">
                <a:solidFill>
                  <a:srgbClr val="0070C0"/>
                </a:solidFill>
              </a:rPr>
              <a:t>*  https://catalog.buffalo.edu/policies/integrity.html</a:t>
            </a:r>
          </a:p>
        </p:txBody>
      </p:sp>
      <p:sp>
        <p:nvSpPr>
          <p:cNvPr id="6" name="TextBox 5"/>
          <p:cNvSpPr txBox="1"/>
          <p:nvPr/>
        </p:nvSpPr>
        <p:spPr>
          <a:xfrm>
            <a:off x="2052392" y="1674192"/>
            <a:ext cx="7487134" cy="3539430"/>
          </a:xfrm>
          <a:prstGeom prst="rect">
            <a:avLst/>
          </a:prstGeom>
          <a:noFill/>
          <a:ln>
            <a:solidFill>
              <a:srgbClr val="00B0F0"/>
            </a:solidFill>
          </a:ln>
        </p:spPr>
        <p:txBody>
          <a:bodyPr wrap="square" rtlCol="0">
            <a:spAutoFit/>
          </a:bodyPr>
          <a:lstStyle/>
          <a:p>
            <a:pPr marL="342900" indent="-342900">
              <a:buFont typeface="Arial" panose="020B0604020202020204" pitchFamily="34" charset="0"/>
              <a:buChar char="•"/>
            </a:pPr>
            <a:r>
              <a:rPr lang="en-US" sz="2800" dirty="0"/>
              <a:t>Plagiarism (coursework as well as research)</a:t>
            </a:r>
          </a:p>
          <a:p>
            <a:pPr marL="342900" indent="-342900">
              <a:buFont typeface="Arial" panose="020B0604020202020204" pitchFamily="34" charset="0"/>
              <a:buChar char="•"/>
            </a:pPr>
            <a:r>
              <a:rPr lang="en-US" sz="2800" dirty="0"/>
              <a:t>Cheating (unauthorized collaboration)</a:t>
            </a:r>
          </a:p>
          <a:p>
            <a:pPr marL="342900" indent="-342900">
              <a:buFont typeface="Arial" panose="020B0604020202020204" pitchFamily="34" charset="0"/>
              <a:buChar char="•"/>
            </a:pPr>
            <a:r>
              <a:rPr lang="en-US" sz="2800" dirty="0"/>
              <a:t>Falsifying Academic Materials</a:t>
            </a:r>
          </a:p>
          <a:p>
            <a:pPr marL="342900" indent="-342900">
              <a:buFont typeface="Arial" panose="020B0604020202020204" pitchFamily="34" charset="0"/>
              <a:buChar char="•"/>
            </a:pPr>
            <a:r>
              <a:rPr lang="en-US" sz="2800" dirty="0"/>
              <a:t>Misrepresentation of Documents</a:t>
            </a:r>
          </a:p>
          <a:p>
            <a:pPr marL="342900" indent="-342900">
              <a:buFont typeface="Arial" panose="020B0604020202020204" pitchFamily="34" charset="0"/>
              <a:buChar char="•"/>
            </a:pPr>
            <a:r>
              <a:rPr lang="en-US" sz="2800" dirty="0"/>
              <a:t>Submitting Previously Submitted Work</a:t>
            </a:r>
          </a:p>
          <a:p>
            <a:pPr marL="342900" indent="-342900">
              <a:buFont typeface="Arial" panose="020B0604020202020204" pitchFamily="34" charset="0"/>
              <a:buChar char="•"/>
            </a:pPr>
            <a:r>
              <a:rPr lang="en-US" sz="2800" dirty="0"/>
              <a:t>Purchasing Academic Assignments</a:t>
            </a:r>
          </a:p>
          <a:p>
            <a:pPr marL="342900" indent="-342900">
              <a:buFont typeface="Arial" panose="020B0604020202020204" pitchFamily="34" charset="0"/>
              <a:buChar char="•"/>
            </a:pPr>
            <a:r>
              <a:rPr lang="en-US" sz="2800" dirty="0"/>
              <a:t>Selling Academic Assignments</a:t>
            </a:r>
          </a:p>
          <a:p>
            <a:pPr marL="342900" indent="-342900">
              <a:buFont typeface="Arial" panose="020B0604020202020204" pitchFamily="34" charset="0"/>
              <a:buChar char="•"/>
            </a:pPr>
            <a:r>
              <a:rPr lang="en-US" sz="2800" dirty="0"/>
              <a:t>Violating Confidentiality of Academic Materials</a:t>
            </a:r>
          </a:p>
        </p:txBody>
      </p:sp>
    </p:spTree>
    <p:extLst>
      <p:ext uri="{BB962C8B-B14F-4D97-AF65-F5344CB8AC3E}">
        <p14:creationId xmlns:p14="http://schemas.microsoft.com/office/powerpoint/2010/main" val="5520123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48269" y="100084"/>
            <a:ext cx="4747591" cy="1325563"/>
          </a:xfrm>
        </p:spPr>
        <p:txBody>
          <a:bodyPr>
            <a:normAutofit/>
          </a:bodyPr>
          <a:lstStyle/>
          <a:p>
            <a:r>
              <a:rPr lang="en-US" b="1" dirty="0">
                <a:solidFill>
                  <a:srgbClr val="0070C0"/>
                </a:solidFill>
              </a:rPr>
              <a:t>Advice for Students</a:t>
            </a:r>
          </a:p>
        </p:txBody>
      </p:sp>
      <p:sp>
        <p:nvSpPr>
          <p:cNvPr id="3" name="TextBox 2"/>
          <p:cNvSpPr txBox="1"/>
          <p:nvPr/>
        </p:nvSpPr>
        <p:spPr>
          <a:xfrm>
            <a:off x="1066801" y="1293125"/>
            <a:ext cx="9715803" cy="5139869"/>
          </a:xfrm>
          <a:prstGeom prst="rect">
            <a:avLst/>
          </a:prstGeom>
          <a:noFill/>
          <a:ln>
            <a:solidFill>
              <a:schemeClr val="accent1">
                <a:lumMod val="75000"/>
              </a:schemeClr>
            </a:solidFill>
          </a:ln>
        </p:spPr>
        <p:txBody>
          <a:bodyPr wrap="square" rtlCol="0">
            <a:spAutoFit/>
          </a:bodyPr>
          <a:lstStyle/>
          <a:p>
            <a:pPr marL="342900" indent="-342900">
              <a:buFont typeface="Arial" panose="020B0604020202020204" pitchFamily="34" charset="0"/>
              <a:buChar char="•"/>
            </a:pPr>
            <a:r>
              <a:rPr lang="en-US" sz="3200" dirty="0">
                <a:solidFill>
                  <a:srgbClr val="0070C0"/>
                </a:solidFill>
              </a:rPr>
              <a:t>Preparation is the key to success:</a:t>
            </a:r>
          </a:p>
          <a:p>
            <a:pPr marL="342900" indent="-342900">
              <a:buFont typeface="Arial" panose="020B0604020202020204" pitchFamily="34" charset="0"/>
              <a:buChar char="•"/>
            </a:pPr>
            <a:endParaRPr lang="en-US" sz="3200" dirty="0"/>
          </a:p>
          <a:p>
            <a:pPr lvl="2"/>
            <a:r>
              <a:rPr lang="en-US" sz="2800" dirty="0"/>
              <a:t>- Attend all classes.   Take good notes.</a:t>
            </a:r>
          </a:p>
          <a:p>
            <a:pPr lvl="2"/>
            <a:r>
              <a:rPr lang="en-US" sz="2800" dirty="0"/>
              <a:t>- Start promptly on </a:t>
            </a:r>
            <a:r>
              <a:rPr lang="en-US" sz="2800" dirty="0" err="1"/>
              <a:t>homeworks</a:t>
            </a:r>
            <a:r>
              <a:rPr lang="en-US" sz="2800" dirty="0"/>
              <a:t> and projects;  helps avert</a:t>
            </a:r>
          </a:p>
          <a:p>
            <a:pPr lvl="2"/>
            <a:r>
              <a:rPr lang="en-US" sz="2800" dirty="0"/>
              <a:t>   last-minute crisis.</a:t>
            </a:r>
          </a:p>
          <a:p>
            <a:pPr lvl="2"/>
            <a:r>
              <a:rPr lang="en-US" sz="2800" dirty="0"/>
              <a:t>- Avoid unauthorized collaboration; instead seek help</a:t>
            </a:r>
          </a:p>
          <a:p>
            <a:pPr lvl="2"/>
            <a:r>
              <a:rPr lang="en-US" sz="2800" dirty="0"/>
              <a:t>   directly from the TAs and instructor.</a:t>
            </a:r>
          </a:p>
          <a:p>
            <a:pPr lvl="2"/>
            <a:endParaRPr lang="en-US" sz="2800" dirty="0"/>
          </a:p>
          <a:p>
            <a:pPr marL="457200" indent="-457200">
              <a:buFont typeface="Arial" panose="020B0604020202020204" pitchFamily="34" charset="0"/>
              <a:buChar char="•"/>
            </a:pPr>
            <a:r>
              <a:rPr lang="en-US" sz="3200" dirty="0">
                <a:solidFill>
                  <a:srgbClr val="0070C0"/>
                </a:solidFill>
              </a:rPr>
              <a:t>Maintaining academic integrity in your work </a:t>
            </a:r>
            <a:r>
              <a:rPr lang="en-US" sz="3200" dirty="0"/>
              <a:t>builds confidence in yourself, earns the respect of faculty and peers, and enables you to grow in stature in your field.</a:t>
            </a:r>
          </a:p>
        </p:txBody>
      </p:sp>
    </p:spTree>
    <p:extLst>
      <p:ext uri="{BB962C8B-B14F-4D97-AF65-F5344CB8AC3E}">
        <p14:creationId xmlns:p14="http://schemas.microsoft.com/office/powerpoint/2010/main" val="14225788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30109" y="272362"/>
            <a:ext cx="5515218" cy="1325563"/>
          </a:xfrm>
        </p:spPr>
        <p:txBody>
          <a:bodyPr>
            <a:normAutofit/>
          </a:bodyPr>
          <a:lstStyle/>
          <a:p>
            <a:pPr algn="ctr"/>
            <a:r>
              <a:rPr lang="en-US" b="1" dirty="0">
                <a:solidFill>
                  <a:srgbClr val="0070C0"/>
                </a:solidFill>
              </a:rPr>
              <a:t>Ethics for Teachers and Teaching Assistants</a:t>
            </a:r>
          </a:p>
        </p:txBody>
      </p:sp>
      <p:sp>
        <p:nvSpPr>
          <p:cNvPr id="3" name="TextBox 2"/>
          <p:cNvSpPr txBox="1"/>
          <p:nvPr/>
        </p:nvSpPr>
        <p:spPr>
          <a:xfrm>
            <a:off x="1117601" y="1892565"/>
            <a:ext cx="9715803" cy="4524315"/>
          </a:xfrm>
          <a:prstGeom prst="rect">
            <a:avLst/>
          </a:prstGeom>
          <a:noFill/>
          <a:ln>
            <a:solidFill>
              <a:schemeClr val="accent1">
                <a:lumMod val="75000"/>
              </a:schemeClr>
            </a:solidFill>
          </a:ln>
        </p:spPr>
        <p:txBody>
          <a:bodyPr wrap="square" rtlCol="0">
            <a:spAutoFit/>
          </a:bodyPr>
          <a:lstStyle/>
          <a:p>
            <a:r>
              <a:rPr lang="en-US" sz="3200" dirty="0"/>
              <a:t>Teachers/TAs are held to a higher ethical standard because they are entrusted with educating students.</a:t>
            </a:r>
          </a:p>
          <a:p>
            <a:pPr marL="800100" lvl="1" indent="-342900">
              <a:buFont typeface="Arial" panose="020B0604020202020204" pitchFamily="34" charset="0"/>
              <a:buChar char="•"/>
            </a:pPr>
            <a:r>
              <a:rPr lang="en-US" sz="3200" dirty="0"/>
              <a:t>Treat students with respect and kindness</a:t>
            </a:r>
          </a:p>
          <a:p>
            <a:pPr marL="800100" lvl="1" indent="-342900">
              <a:buFont typeface="Arial" panose="020B0604020202020204" pitchFamily="34" charset="0"/>
              <a:buChar char="•"/>
            </a:pPr>
            <a:r>
              <a:rPr lang="en-US" sz="3200" dirty="0"/>
              <a:t>Be impartial – no favorites or prejudice</a:t>
            </a:r>
          </a:p>
          <a:p>
            <a:pPr marL="800100" lvl="1" indent="-342900">
              <a:buFont typeface="Arial" panose="020B0604020202020204" pitchFamily="34" charset="0"/>
              <a:buChar char="•"/>
            </a:pPr>
            <a:r>
              <a:rPr lang="en-US" sz="3200" dirty="0"/>
              <a:t>Don’t give/take gifts, unless it is of a trivial nature</a:t>
            </a:r>
          </a:p>
          <a:p>
            <a:pPr marL="800100" lvl="1" indent="-342900">
              <a:buFont typeface="Arial" panose="020B0604020202020204" pitchFamily="34" charset="0"/>
              <a:buChar char="•"/>
            </a:pPr>
            <a:r>
              <a:rPr lang="en-US" sz="3200" dirty="0"/>
              <a:t>Maintain confidentiality of student information</a:t>
            </a:r>
          </a:p>
          <a:p>
            <a:pPr marL="800100" lvl="1" indent="-342900">
              <a:buFont typeface="Arial" panose="020B0604020202020204" pitchFamily="34" charset="0"/>
              <a:buChar char="•"/>
            </a:pPr>
            <a:r>
              <a:rPr lang="en-US" sz="3200" dirty="0"/>
              <a:t>Use university resources for academic purposes only</a:t>
            </a:r>
          </a:p>
          <a:p>
            <a:pPr marL="800100" lvl="1" indent="-342900">
              <a:buFont typeface="Arial" panose="020B0604020202020204" pitchFamily="34" charset="0"/>
              <a:buChar char="•"/>
            </a:pPr>
            <a:r>
              <a:rPr lang="en-US" sz="3200" dirty="0"/>
              <a:t>Be punctual to class; make alternate arrangements if </a:t>
            </a:r>
          </a:p>
          <a:p>
            <a:pPr lvl="2"/>
            <a:r>
              <a:rPr lang="en-US" sz="3200" dirty="0"/>
              <a:t>you need to miss class.</a:t>
            </a:r>
          </a:p>
        </p:txBody>
      </p:sp>
    </p:spTree>
    <p:extLst>
      <p:ext uri="{BB962C8B-B14F-4D97-AF65-F5344CB8AC3E}">
        <p14:creationId xmlns:p14="http://schemas.microsoft.com/office/powerpoint/2010/main" val="23349419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2646680" y="497840"/>
            <a:ext cx="6243320" cy="1143000"/>
          </a:xfrm>
        </p:spPr>
        <p:txBody>
          <a:bodyPr>
            <a:noAutofit/>
          </a:bodyPr>
          <a:lstStyle/>
          <a:p>
            <a:r>
              <a:rPr lang="en-US" altLang="en-US" b="1" dirty="0">
                <a:solidFill>
                  <a:srgbClr val="0070C0"/>
                </a:solidFill>
              </a:rPr>
              <a:t>Research – Brief Definition</a:t>
            </a:r>
          </a:p>
        </p:txBody>
      </p:sp>
      <p:sp>
        <p:nvSpPr>
          <p:cNvPr id="6147" name="Rectangle 3"/>
          <p:cNvSpPr>
            <a:spLocks noGrp="1" noChangeArrowheads="1"/>
          </p:cNvSpPr>
          <p:nvPr>
            <p:ph type="body" idx="1"/>
          </p:nvPr>
        </p:nvSpPr>
        <p:spPr>
          <a:xfrm>
            <a:off x="1770380" y="1884680"/>
            <a:ext cx="7772400" cy="3962400"/>
          </a:xfrm>
          <a:solidFill>
            <a:schemeClr val="bg1"/>
          </a:solidFill>
          <a:ln w="28575">
            <a:solidFill>
              <a:schemeClr val="accent1"/>
            </a:solidFill>
            <a:miter lim="800000"/>
            <a:headEnd/>
            <a:tailEnd/>
          </a:ln>
        </p:spPr>
        <p:txBody>
          <a:bodyPr>
            <a:normAutofit/>
          </a:bodyPr>
          <a:lstStyle/>
          <a:p>
            <a:pPr eaLnBrk="1" hangingPunct="1"/>
            <a:r>
              <a:rPr lang="en-US" altLang="en-US" sz="3200" dirty="0"/>
              <a:t>Systematic Study or Inquiry</a:t>
            </a:r>
          </a:p>
          <a:p>
            <a:pPr eaLnBrk="1" hangingPunct="1">
              <a:buFont typeface="Wingdings" panose="05000000000000000000" pitchFamily="2" charset="2"/>
              <a:buNone/>
            </a:pPr>
            <a:r>
              <a:rPr lang="en-US" altLang="en-US" sz="3200" dirty="0"/>
              <a:t>				</a:t>
            </a:r>
          </a:p>
          <a:p>
            <a:pPr eaLnBrk="1" hangingPunct="1"/>
            <a:r>
              <a:rPr lang="en-US" altLang="en-US" sz="3200" dirty="0"/>
              <a:t>Leading to new knowledge or theory, or creation of a new artifact, process, etc.</a:t>
            </a:r>
          </a:p>
          <a:p>
            <a:pPr eaLnBrk="1" hangingPunct="1"/>
            <a:endParaRPr lang="en-US" altLang="en-US" sz="3200" dirty="0"/>
          </a:p>
          <a:p>
            <a:pPr eaLnBrk="1" hangingPunct="1"/>
            <a:r>
              <a:rPr lang="en-US" altLang="en-US" sz="3200" dirty="0"/>
              <a:t>Goal of research is to advance a field, be it science, engineering, or the arts.</a:t>
            </a:r>
          </a:p>
        </p:txBody>
      </p:sp>
    </p:spTree>
    <p:extLst>
      <p:ext uri="{BB962C8B-B14F-4D97-AF65-F5344CB8AC3E}">
        <p14:creationId xmlns:p14="http://schemas.microsoft.com/office/powerpoint/2010/main" val="30264347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1071880" y="233045"/>
            <a:ext cx="10515600" cy="1325563"/>
          </a:xfrm>
        </p:spPr>
        <p:txBody>
          <a:bodyPr/>
          <a:lstStyle/>
          <a:p>
            <a:r>
              <a:rPr lang="en-US" altLang="en-US" dirty="0"/>
              <a:t>			</a:t>
            </a:r>
            <a:r>
              <a:rPr lang="en-US" altLang="en-US" b="1" dirty="0">
                <a:solidFill>
                  <a:srgbClr val="0070C0"/>
                </a:solidFill>
              </a:rPr>
              <a:t>Doctoral Research</a:t>
            </a:r>
          </a:p>
        </p:txBody>
      </p:sp>
      <p:sp>
        <p:nvSpPr>
          <p:cNvPr id="12291" name="Rectangle 4"/>
          <p:cNvSpPr>
            <a:spLocks noChangeArrowheads="1"/>
          </p:cNvSpPr>
          <p:nvPr/>
        </p:nvSpPr>
        <p:spPr bwMode="auto">
          <a:xfrm>
            <a:off x="1153160" y="1639888"/>
            <a:ext cx="10043160" cy="3964162"/>
          </a:xfrm>
          <a:prstGeom prst="rect">
            <a:avLst/>
          </a:prstGeom>
          <a:solidFill>
            <a:schemeClr val="bg1"/>
          </a:solidFill>
          <a:ln w="28575">
            <a:solidFill>
              <a:schemeClr val="folHlink"/>
            </a:solidFill>
            <a:miter lim="800000"/>
            <a:headEnd/>
            <a:tailEnd/>
          </a:ln>
        </p:spPr>
        <p:txBody>
          <a:bodyPr wrap="square">
            <a:spAutoFit/>
          </a:bodyPr>
          <a:lstStyle>
            <a:lvl1pPr eaLnBrk="0" hangingPunct="0">
              <a:defRPr sz="3200">
                <a:solidFill>
                  <a:schemeClr val="hlink"/>
                </a:solidFill>
                <a:latin typeface="Tahoma" panose="020B0604030504040204" pitchFamily="34" charset="0"/>
              </a:defRPr>
            </a:lvl1pPr>
            <a:lvl2pPr eaLnBrk="0" hangingPunct="0">
              <a:defRPr sz="3200">
                <a:solidFill>
                  <a:schemeClr val="hlink"/>
                </a:solidFill>
                <a:latin typeface="Tahoma" panose="020B0604030504040204" pitchFamily="34" charset="0"/>
              </a:defRPr>
            </a:lvl2pPr>
            <a:lvl3pPr marL="1143000" indent="-228600" eaLnBrk="0" hangingPunct="0">
              <a:defRPr sz="3200">
                <a:solidFill>
                  <a:schemeClr val="hlink"/>
                </a:solidFill>
                <a:latin typeface="Tahoma" panose="020B0604030504040204" pitchFamily="34" charset="0"/>
              </a:defRPr>
            </a:lvl3pPr>
            <a:lvl4pPr marL="1600200" indent="-228600" eaLnBrk="0" hangingPunct="0">
              <a:defRPr sz="3200">
                <a:solidFill>
                  <a:schemeClr val="hlink"/>
                </a:solidFill>
                <a:latin typeface="Tahoma" panose="020B0604030504040204" pitchFamily="34" charset="0"/>
              </a:defRPr>
            </a:lvl4pPr>
            <a:lvl5pPr marL="2057400" indent="-228600" eaLnBrk="0" hangingPunct="0">
              <a:defRPr sz="3200">
                <a:solidFill>
                  <a:schemeClr val="hlink"/>
                </a:solidFill>
                <a:latin typeface="Tahoma" panose="020B0604030504040204" pitchFamily="34" charset="0"/>
              </a:defRPr>
            </a:lvl5pPr>
            <a:lvl6pPr marL="2514600" indent="-228600" eaLnBrk="0" fontAlgn="base" hangingPunct="0">
              <a:spcBef>
                <a:spcPct val="0"/>
              </a:spcBef>
              <a:spcAft>
                <a:spcPct val="0"/>
              </a:spcAft>
              <a:defRPr sz="3200">
                <a:solidFill>
                  <a:schemeClr val="hlink"/>
                </a:solidFill>
                <a:latin typeface="Tahoma" panose="020B0604030504040204" pitchFamily="34" charset="0"/>
              </a:defRPr>
            </a:lvl6pPr>
            <a:lvl7pPr marL="2971800" indent="-228600" eaLnBrk="0" fontAlgn="base" hangingPunct="0">
              <a:spcBef>
                <a:spcPct val="0"/>
              </a:spcBef>
              <a:spcAft>
                <a:spcPct val="0"/>
              </a:spcAft>
              <a:defRPr sz="3200">
                <a:solidFill>
                  <a:schemeClr val="hlink"/>
                </a:solidFill>
                <a:latin typeface="Tahoma" panose="020B0604030504040204" pitchFamily="34" charset="0"/>
              </a:defRPr>
            </a:lvl7pPr>
            <a:lvl8pPr marL="3429000" indent="-228600" eaLnBrk="0" fontAlgn="base" hangingPunct="0">
              <a:spcBef>
                <a:spcPct val="0"/>
              </a:spcBef>
              <a:spcAft>
                <a:spcPct val="0"/>
              </a:spcAft>
              <a:defRPr sz="3200">
                <a:solidFill>
                  <a:schemeClr val="hlink"/>
                </a:solidFill>
                <a:latin typeface="Tahoma" panose="020B0604030504040204" pitchFamily="34" charset="0"/>
              </a:defRPr>
            </a:lvl8pPr>
            <a:lvl9pPr marL="3886200" indent="-228600" eaLnBrk="0" fontAlgn="base" hangingPunct="0">
              <a:spcBef>
                <a:spcPct val="0"/>
              </a:spcBef>
              <a:spcAft>
                <a:spcPct val="0"/>
              </a:spcAft>
              <a:defRPr sz="3200">
                <a:solidFill>
                  <a:schemeClr val="hlink"/>
                </a:solidFill>
                <a:latin typeface="Tahoma" panose="020B0604030504040204" pitchFamily="34" charset="0"/>
              </a:defRPr>
            </a:lvl9pPr>
          </a:lstStyle>
          <a:p>
            <a:pPr marL="685800" lvl="1" indent="-228600" eaLnBrk="1" hangingPunct="1">
              <a:lnSpc>
                <a:spcPct val="90000"/>
              </a:lnSpc>
              <a:spcBef>
                <a:spcPts val="1000"/>
              </a:spcBef>
              <a:buClr>
                <a:schemeClr val="folHlink"/>
              </a:buClr>
              <a:buFont typeface="Arial" panose="020B0604020202020204" pitchFamily="34" charset="0"/>
              <a:buChar char="•"/>
            </a:pPr>
            <a:r>
              <a:rPr lang="en-US" altLang="en-US" dirty="0">
                <a:solidFill>
                  <a:schemeClr val="tx1"/>
                </a:solidFill>
                <a:latin typeface="+mn-lt"/>
              </a:rPr>
              <a:t>Take advanced courses and build technical skills</a:t>
            </a:r>
          </a:p>
          <a:p>
            <a:pPr marL="685800" lvl="1" indent="-228600" eaLnBrk="1" hangingPunct="1">
              <a:lnSpc>
                <a:spcPct val="90000"/>
              </a:lnSpc>
              <a:spcBef>
                <a:spcPts val="1000"/>
              </a:spcBef>
              <a:buClr>
                <a:schemeClr val="folHlink"/>
              </a:buClr>
              <a:buFont typeface="Arial" panose="020B0604020202020204" pitchFamily="34" charset="0"/>
              <a:buChar char="•"/>
            </a:pPr>
            <a:r>
              <a:rPr lang="en-US" altLang="en-US" dirty="0">
                <a:solidFill>
                  <a:schemeClr val="tx1"/>
                </a:solidFill>
                <a:latin typeface="+mn-lt"/>
              </a:rPr>
              <a:t>Identify research advisor and meet regularly</a:t>
            </a:r>
          </a:p>
          <a:p>
            <a:pPr marL="685800" lvl="1" indent="-228600" eaLnBrk="1" hangingPunct="1">
              <a:lnSpc>
                <a:spcPct val="90000"/>
              </a:lnSpc>
              <a:spcBef>
                <a:spcPts val="1000"/>
              </a:spcBef>
              <a:buClr>
                <a:schemeClr val="folHlink"/>
              </a:buClr>
              <a:buFont typeface="Arial" panose="020B0604020202020204" pitchFamily="34" charset="0"/>
              <a:buChar char="•"/>
            </a:pPr>
            <a:r>
              <a:rPr lang="en-US" altLang="en-US" dirty="0">
                <a:solidFill>
                  <a:schemeClr val="tx1"/>
                </a:solidFill>
                <a:latin typeface="+mn-lt"/>
              </a:rPr>
              <a:t>Study important papers from conferences and journals</a:t>
            </a:r>
          </a:p>
          <a:p>
            <a:pPr marL="685800" lvl="1" indent="-228600" eaLnBrk="1" hangingPunct="1">
              <a:lnSpc>
                <a:spcPct val="90000"/>
              </a:lnSpc>
              <a:spcBef>
                <a:spcPts val="1000"/>
              </a:spcBef>
              <a:buClr>
                <a:schemeClr val="folHlink"/>
              </a:buClr>
              <a:buFont typeface="Arial" panose="020B0604020202020204" pitchFamily="34" charset="0"/>
              <a:buChar char="•"/>
            </a:pPr>
            <a:r>
              <a:rPr lang="en-US" altLang="en-US" dirty="0">
                <a:solidFill>
                  <a:schemeClr val="tx1"/>
                </a:solidFill>
                <a:latin typeface="+mn-lt"/>
              </a:rPr>
              <a:t>Identify open problems that you can investigate</a:t>
            </a:r>
          </a:p>
          <a:p>
            <a:pPr marL="685800" lvl="1" indent="-228600" eaLnBrk="1" hangingPunct="1">
              <a:lnSpc>
                <a:spcPct val="90000"/>
              </a:lnSpc>
              <a:spcBef>
                <a:spcPts val="1000"/>
              </a:spcBef>
              <a:buClr>
                <a:schemeClr val="folHlink"/>
              </a:buClr>
              <a:buFont typeface="Arial" panose="020B0604020202020204" pitchFamily="34" charset="0"/>
              <a:buChar char="•"/>
            </a:pPr>
            <a:r>
              <a:rPr lang="en-US" altLang="en-US" dirty="0">
                <a:solidFill>
                  <a:schemeClr val="tx1"/>
                </a:solidFill>
                <a:latin typeface="+mn-lt"/>
              </a:rPr>
              <a:t>Attend and present at research group meetings</a:t>
            </a:r>
          </a:p>
          <a:p>
            <a:pPr marL="685800" lvl="1" indent="-228600" eaLnBrk="1" hangingPunct="1">
              <a:lnSpc>
                <a:spcPct val="90000"/>
              </a:lnSpc>
              <a:spcBef>
                <a:spcPts val="1000"/>
              </a:spcBef>
              <a:buClr>
                <a:schemeClr val="folHlink"/>
              </a:buClr>
              <a:buFont typeface="Arial" panose="020B0604020202020204" pitchFamily="34" charset="0"/>
              <a:buChar char="•"/>
            </a:pPr>
            <a:r>
              <a:rPr lang="en-US" altLang="en-US" dirty="0">
                <a:solidFill>
                  <a:schemeClr val="tx1"/>
                </a:solidFill>
                <a:latin typeface="+mn-lt"/>
              </a:rPr>
              <a:t>Write papers and submit to conferences/journals</a:t>
            </a:r>
          </a:p>
          <a:p>
            <a:pPr marL="685800" lvl="1" indent="-228600" eaLnBrk="1" hangingPunct="1">
              <a:lnSpc>
                <a:spcPct val="90000"/>
              </a:lnSpc>
              <a:spcBef>
                <a:spcPts val="1000"/>
              </a:spcBef>
              <a:buClr>
                <a:schemeClr val="folHlink"/>
              </a:buClr>
              <a:buFont typeface="Arial" panose="020B0604020202020204" pitchFamily="34" charset="0"/>
              <a:buChar char="•"/>
            </a:pPr>
            <a:r>
              <a:rPr lang="en-US" altLang="en-US" dirty="0">
                <a:solidFill>
                  <a:schemeClr val="tx1"/>
                </a:solidFill>
                <a:latin typeface="+mn-lt"/>
              </a:rPr>
              <a:t>Attend conferences and workshops</a:t>
            </a:r>
          </a:p>
        </p:txBody>
      </p:sp>
    </p:spTree>
    <p:extLst>
      <p:ext uri="{BB962C8B-B14F-4D97-AF65-F5344CB8AC3E}">
        <p14:creationId xmlns:p14="http://schemas.microsoft.com/office/powerpoint/2010/main" val="7060194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784860" y="354965"/>
            <a:ext cx="10515600" cy="1325563"/>
          </a:xfrm>
        </p:spPr>
        <p:txBody>
          <a:bodyPr vert="horz" lIns="91440" tIns="45720" rIns="91440" bIns="45720" rtlCol="0" anchor="ctr">
            <a:normAutofit/>
          </a:bodyPr>
          <a:lstStyle/>
          <a:p>
            <a:pPr algn="ctr"/>
            <a:r>
              <a:rPr lang="en-US" altLang="en-US" b="1" dirty="0">
                <a:solidFill>
                  <a:srgbClr val="0070C0"/>
                </a:solidFill>
              </a:rPr>
              <a:t>Qualities of a Good Researcher</a:t>
            </a:r>
          </a:p>
        </p:txBody>
      </p:sp>
      <p:sp>
        <p:nvSpPr>
          <p:cNvPr id="46083" name="Rectangle 3"/>
          <p:cNvSpPr>
            <a:spLocks noGrp="1" noChangeArrowheads="1"/>
          </p:cNvSpPr>
          <p:nvPr>
            <p:ph type="body" idx="1"/>
          </p:nvPr>
        </p:nvSpPr>
        <p:spPr>
          <a:xfrm>
            <a:off x="1971040" y="1761808"/>
            <a:ext cx="8509000" cy="4570482"/>
          </a:xfrm>
          <a:solidFill>
            <a:schemeClr val="bg1"/>
          </a:solidFill>
          <a:ln w="28575">
            <a:solidFill>
              <a:schemeClr val="accent1"/>
            </a:solidFill>
            <a:miter lim="800000"/>
            <a:headEnd/>
            <a:tailEnd/>
          </a:ln>
        </p:spPr>
        <p:txBody>
          <a:bodyPr wrap="square">
            <a:spAutoFit/>
          </a:bodyPr>
          <a:lstStyle/>
          <a:p>
            <a:pPr marL="0">
              <a:lnSpc>
                <a:spcPct val="100000"/>
              </a:lnSpc>
              <a:spcBef>
                <a:spcPts val="600"/>
              </a:spcBef>
              <a:buClr>
                <a:schemeClr val="folHlink"/>
              </a:buClr>
              <a:buFont typeface="Wingdings" panose="05000000000000000000" pitchFamily="2" charset="2"/>
              <a:buChar char="§"/>
            </a:pPr>
            <a:r>
              <a:rPr lang="en-US" altLang="en-US" sz="3200" dirty="0">
                <a:latin typeface="Tahoma" panose="020B0604030504040204" pitchFamily="34" charset="0"/>
                <a:cs typeface="Times New Roman" panose="02020603050405020304" pitchFamily="18" charset="0"/>
              </a:rPr>
              <a:t>Logical Thinking and Ability to Abstract</a:t>
            </a:r>
          </a:p>
          <a:p>
            <a:pPr marL="0">
              <a:lnSpc>
                <a:spcPct val="100000"/>
              </a:lnSpc>
              <a:spcBef>
                <a:spcPts val="600"/>
              </a:spcBef>
              <a:buClr>
                <a:schemeClr val="folHlink"/>
              </a:buClr>
              <a:buFont typeface="Wingdings" panose="05000000000000000000" pitchFamily="2" charset="2"/>
              <a:buChar char="§"/>
            </a:pPr>
            <a:r>
              <a:rPr lang="en-US" altLang="en-US" sz="3200" dirty="0">
                <a:latin typeface="Tahoma" panose="020B0604030504040204" pitchFamily="34" charset="0"/>
                <a:cs typeface="Times New Roman" panose="02020603050405020304" pitchFamily="18" charset="0"/>
              </a:rPr>
              <a:t>Attentive to Details</a:t>
            </a:r>
          </a:p>
          <a:p>
            <a:pPr marL="0">
              <a:lnSpc>
                <a:spcPct val="100000"/>
              </a:lnSpc>
              <a:spcBef>
                <a:spcPts val="600"/>
              </a:spcBef>
              <a:buClr>
                <a:schemeClr val="folHlink"/>
              </a:buClr>
              <a:buFont typeface="Wingdings" panose="05000000000000000000" pitchFamily="2" charset="2"/>
              <a:buChar char="§"/>
            </a:pPr>
            <a:r>
              <a:rPr lang="en-US" altLang="en-US" sz="3200" dirty="0">
                <a:latin typeface="Tahoma" panose="020B0604030504040204" pitchFamily="34" charset="0"/>
                <a:cs typeface="Times New Roman" panose="02020603050405020304" pitchFamily="18" charset="0"/>
              </a:rPr>
              <a:t>Well-informed, has broad background</a:t>
            </a:r>
          </a:p>
          <a:p>
            <a:pPr marL="0">
              <a:lnSpc>
                <a:spcPct val="100000"/>
              </a:lnSpc>
              <a:spcBef>
                <a:spcPts val="600"/>
              </a:spcBef>
              <a:buClr>
                <a:schemeClr val="folHlink"/>
              </a:buClr>
              <a:buFont typeface="Wingdings" panose="05000000000000000000" pitchFamily="2" charset="2"/>
              <a:buChar char="§"/>
            </a:pPr>
            <a:r>
              <a:rPr lang="en-US" altLang="en-US" sz="3200" dirty="0">
                <a:latin typeface="Tahoma" panose="020B0604030504040204" pitchFamily="34" charset="0"/>
                <a:cs typeface="Times New Roman" panose="02020603050405020304" pitchFamily="18" charset="0"/>
              </a:rPr>
              <a:t>Creative and Innovative</a:t>
            </a:r>
          </a:p>
          <a:p>
            <a:pPr marL="0">
              <a:lnSpc>
                <a:spcPct val="100000"/>
              </a:lnSpc>
              <a:spcBef>
                <a:spcPts val="600"/>
              </a:spcBef>
              <a:buClr>
                <a:schemeClr val="folHlink"/>
              </a:buClr>
              <a:buFont typeface="Wingdings" panose="05000000000000000000" pitchFamily="2" charset="2"/>
              <a:buChar char="§"/>
            </a:pPr>
            <a:r>
              <a:rPr lang="en-US" altLang="en-US" sz="3200" dirty="0">
                <a:latin typeface="Tahoma" panose="020B0604030504040204" pitchFamily="34" charset="0"/>
                <a:cs typeface="Times New Roman" panose="02020603050405020304" pitchFamily="18" charset="0"/>
              </a:rPr>
              <a:t>Communicates Well</a:t>
            </a:r>
          </a:p>
          <a:p>
            <a:pPr marL="0">
              <a:lnSpc>
                <a:spcPct val="100000"/>
              </a:lnSpc>
              <a:spcBef>
                <a:spcPts val="600"/>
              </a:spcBef>
              <a:buClr>
                <a:schemeClr val="folHlink"/>
              </a:buClr>
              <a:buFont typeface="Wingdings" panose="05000000000000000000" pitchFamily="2" charset="2"/>
              <a:buChar char="§"/>
            </a:pPr>
            <a:r>
              <a:rPr lang="en-US" altLang="en-US" sz="3200" dirty="0">
                <a:latin typeface="Tahoma" panose="020B0604030504040204" pitchFamily="34" charset="0"/>
                <a:cs typeface="Times New Roman" panose="02020603050405020304" pitchFamily="18" charset="0"/>
              </a:rPr>
              <a:t>Passionate about the Subject</a:t>
            </a:r>
          </a:p>
          <a:p>
            <a:pPr marL="0">
              <a:lnSpc>
                <a:spcPct val="100000"/>
              </a:lnSpc>
              <a:spcBef>
                <a:spcPts val="600"/>
              </a:spcBef>
              <a:buClr>
                <a:schemeClr val="folHlink"/>
              </a:buClr>
              <a:buFont typeface="Wingdings" panose="05000000000000000000" pitchFamily="2" charset="2"/>
              <a:buChar char="§"/>
            </a:pPr>
            <a:r>
              <a:rPr lang="en-US" altLang="en-US" sz="3200" dirty="0">
                <a:latin typeface="Tahoma" panose="020B0604030504040204" pitchFamily="34" charset="0"/>
                <a:cs typeface="Times New Roman" panose="02020603050405020304" pitchFamily="18" charset="0"/>
              </a:rPr>
              <a:t>Perseverance, take success/failure in stride</a:t>
            </a:r>
          </a:p>
          <a:p>
            <a:pPr marL="0">
              <a:lnSpc>
                <a:spcPct val="100000"/>
              </a:lnSpc>
              <a:spcBef>
                <a:spcPts val="600"/>
              </a:spcBef>
              <a:buClr>
                <a:schemeClr val="folHlink"/>
              </a:buClr>
              <a:buFont typeface="Wingdings" panose="05000000000000000000" pitchFamily="2" charset="2"/>
              <a:buChar char="§"/>
            </a:pPr>
            <a:r>
              <a:rPr lang="en-US" altLang="en-US" sz="3200" dirty="0">
                <a:solidFill>
                  <a:srgbClr val="C00000"/>
                </a:solidFill>
                <a:latin typeface="Tahoma" panose="020B0604030504040204" pitchFamily="34" charset="0"/>
                <a:cs typeface="Times New Roman" panose="02020603050405020304" pitchFamily="18" charset="0"/>
              </a:rPr>
              <a:t>Maintains high standards of ethics</a:t>
            </a:r>
          </a:p>
        </p:txBody>
      </p:sp>
    </p:spTree>
    <p:extLst>
      <p:ext uri="{BB962C8B-B14F-4D97-AF65-F5344CB8AC3E}">
        <p14:creationId xmlns:p14="http://schemas.microsoft.com/office/powerpoint/2010/main" val="16604358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823</TotalTime>
  <Words>1392</Words>
  <Application>Microsoft Office PowerPoint</Application>
  <PresentationFormat>Widescreen</PresentationFormat>
  <Paragraphs>189</Paragraphs>
  <Slides>25</Slides>
  <Notes>6</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25</vt:i4>
      </vt:variant>
    </vt:vector>
  </HeadingPairs>
  <TitlesOfParts>
    <vt:vector size="34" baseType="lpstr">
      <vt:lpstr>Arial</vt:lpstr>
      <vt:lpstr>Calibri</vt:lpstr>
      <vt:lpstr>Calibri Light</vt:lpstr>
      <vt:lpstr>Monotype Corsiva</vt:lpstr>
      <vt:lpstr>Tahoma</vt:lpstr>
      <vt:lpstr>Times New Roman</vt:lpstr>
      <vt:lpstr>Wingdings</vt:lpstr>
      <vt:lpstr>Wingdings 2</vt:lpstr>
      <vt:lpstr>Office Theme</vt:lpstr>
      <vt:lpstr>   Ethics in Research  Bharat Jayaraman  CSE Department </vt:lpstr>
      <vt:lpstr>Ph.D. Scholars</vt:lpstr>
      <vt:lpstr>Academic Integrity,  a Fundamental University Value*</vt:lpstr>
      <vt:lpstr>Examples of Academic Dishonesty*</vt:lpstr>
      <vt:lpstr>Advice for Students</vt:lpstr>
      <vt:lpstr>Ethics for Teachers and Teaching Assistants</vt:lpstr>
      <vt:lpstr>Research – Brief Definition</vt:lpstr>
      <vt:lpstr>   Doctoral Research</vt:lpstr>
      <vt:lpstr>Qualities of a Good Researcher</vt:lpstr>
      <vt:lpstr>PowerPoint Presentation</vt:lpstr>
      <vt:lpstr> http://en.wikipedia.org/wiki/ Unethical_human_experimentation_in_the_United_States</vt:lpstr>
      <vt:lpstr>Institutional Review Board (IRB)</vt:lpstr>
      <vt:lpstr>Scientific Dishonesty in Research</vt:lpstr>
      <vt:lpstr>Don’t Plagiarize – Cite References</vt:lpstr>
      <vt:lpstr>Why do people fabricate and falsify in their research ?</vt:lpstr>
      <vt:lpstr>Right Attitude Towards Research</vt:lpstr>
      <vt:lpstr>Maximizing Publications – Unethically!</vt:lpstr>
      <vt:lpstr>Peer Review Process</vt:lpstr>
      <vt:lpstr>ACM and IEEE Codes of Ethics and  Professional Conduct </vt:lpstr>
      <vt:lpstr>ACM Code of Ethics</vt:lpstr>
      <vt:lpstr>IEEE Code: Ethics &amp; Professional Conduct </vt:lpstr>
      <vt:lpstr>Story of the Black Belt (from karate folklore)</vt:lpstr>
      <vt:lpstr>Story of the Black Belt (cont’d)</vt:lpstr>
      <vt:lpstr>Story of the Black Belt (cont’d)</vt:lpstr>
      <vt:lpstr>PowerPoint Presentation</vt:lpstr>
    </vt:vector>
  </TitlesOfParts>
  <Company>University at Buffalo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Academic Integrity</dc:title>
  <dc:creator>Bharat Jayaraman</dc:creator>
  <cp:lastModifiedBy>Bharat Jayaraman</cp:lastModifiedBy>
  <cp:revision>124</cp:revision>
  <dcterms:created xsi:type="dcterms:W3CDTF">2015-08-27T20:30:35Z</dcterms:created>
  <dcterms:modified xsi:type="dcterms:W3CDTF">2019-09-24T19:42:12Z</dcterms:modified>
</cp:coreProperties>
</file>